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Bitter"/>
      <p:regular r:id="rId31"/>
      <p:bold r:id="rId32"/>
      <p:italic r:id="rId33"/>
      <p:boldItalic r:id="rId34"/>
    </p:embeddedFont>
    <p:embeddedFont>
      <p:font typeface="Work Sans"/>
      <p:regular r:id="rId35"/>
      <p:bold r:id="rId36"/>
      <p:italic r:id="rId37"/>
      <p:boldItalic r:id="rId38"/>
    </p:embeddedFont>
    <p:embeddedFont>
      <p:font typeface="Bitter Thin"/>
      <p:regular r:id="rId39"/>
      <p:bold r:id="rId40"/>
      <p:italic r:id="rId41"/>
      <p:boldItalic r:id="rId42"/>
    </p:embeddedFont>
    <p:embeddedFont>
      <p:font typeface="Work Sans Regula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jezjtR6/gkOKidbmOE4xp/8IQ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itterThin-bold.fntdata"/><Relationship Id="rId20" Type="http://schemas.openxmlformats.org/officeDocument/2006/relationships/slide" Target="slides/slide15.xml"/><Relationship Id="rId42" Type="http://schemas.openxmlformats.org/officeDocument/2006/relationships/font" Target="fonts/BitterThin-boldItalic.fntdata"/><Relationship Id="rId41" Type="http://schemas.openxmlformats.org/officeDocument/2006/relationships/font" Target="fonts/BitterThin-italic.fntdata"/><Relationship Id="rId22" Type="http://schemas.openxmlformats.org/officeDocument/2006/relationships/slide" Target="slides/slide17.xml"/><Relationship Id="rId44" Type="http://schemas.openxmlformats.org/officeDocument/2006/relationships/font" Target="fonts/WorkSansRegular-bold.fntdata"/><Relationship Id="rId21" Type="http://schemas.openxmlformats.org/officeDocument/2006/relationships/slide" Target="slides/slide16.xml"/><Relationship Id="rId43" Type="http://schemas.openxmlformats.org/officeDocument/2006/relationships/font" Target="fonts/WorkSansRegular-regular.fntdata"/><Relationship Id="rId24" Type="http://schemas.openxmlformats.org/officeDocument/2006/relationships/slide" Target="slides/slide19.xml"/><Relationship Id="rId46" Type="http://schemas.openxmlformats.org/officeDocument/2006/relationships/font" Target="fonts/WorkSansRegular-boldItalic.fntdata"/><Relationship Id="rId23" Type="http://schemas.openxmlformats.org/officeDocument/2006/relationships/slide" Target="slides/slide18.xml"/><Relationship Id="rId45" Type="http://schemas.openxmlformats.org/officeDocument/2006/relationships/font" Target="fonts/WorkSansRegula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itter-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itter-italic.fntdata"/><Relationship Id="rId10" Type="http://schemas.openxmlformats.org/officeDocument/2006/relationships/slide" Target="slides/slide5.xml"/><Relationship Id="rId32" Type="http://schemas.openxmlformats.org/officeDocument/2006/relationships/font" Target="fonts/Bitter-bold.fntdata"/><Relationship Id="rId13" Type="http://schemas.openxmlformats.org/officeDocument/2006/relationships/slide" Target="slides/slide8.xml"/><Relationship Id="rId35" Type="http://schemas.openxmlformats.org/officeDocument/2006/relationships/font" Target="fonts/WorkSans-regular.fntdata"/><Relationship Id="rId12" Type="http://schemas.openxmlformats.org/officeDocument/2006/relationships/slide" Target="slides/slide7.xml"/><Relationship Id="rId34" Type="http://schemas.openxmlformats.org/officeDocument/2006/relationships/font" Target="fonts/Bitter-boldItalic.fntdata"/><Relationship Id="rId15" Type="http://schemas.openxmlformats.org/officeDocument/2006/relationships/slide" Target="slides/slide10.xml"/><Relationship Id="rId37" Type="http://schemas.openxmlformats.org/officeDocument/2006/relationships/font" Target="fonts/WorkSans-italic.fntdata"/><Relationship Id="rId14" Type="http://schemas.openxmlformats.org/officeDocument/2006/relationships/slide" Target="slides/slide9.xml"/><Relationship Id="rId36" Type="http://schemas.openxmlformats.org/officeDocument/2006/relationships/font" Target="fonts/WorkSans-bold.fntdata"/><Relationship Id="rId17" Type="http://schemas.openxmlformats.org/officeDocument/2006/relationships/slide" Target="slides/slide12.xml"/><Relationship Id="rId39" Type="http://schemas.openxmlformats.org/officeDocument/2006/relationships/font" Target="fonts/BitterThin-regular.fntdata"/><Relationship Id="rId16" Type="http://schemas.openxmlformats.org/officeDocument/2006/relationships/slide" Target="slides/slide11.xml"/><Relationship Id="rId38" Type="http://schemas.openxmlformats.org/officeDocument/2006/relationships/font" Target="fonts/Work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419" sz="1300"/>
              <a:t>Aprópiate de la narrativa</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p>
          <a:p>
            <a:pPr indent="0" lvl="0" marL="0" rtl="0" algn="l">
              <a:lnSpc>
                <a:spcPct val="115000"/>
              </a:lnSpc>
              <a:spcBef>
                <a:spcPts val="0"/>
              </a:spcBef>
              <a:spcAft>
                <a:spcPts val="0"/>
              </a:spcAft>
              <a:buSzPts val="1100"/>
              <a:buNone/>
            </a:pPr>
            <a:r>
              <a:rPr lang="es-419" sz="1500"/>
              <a:t>Te daremos un </a:t>
            </a:r>
            <a:r>
              <a:rPr lang="es-419" sz="1500">
                <a:highlight>
                  <a:srgbClr val="C9DAF8"/>
                </a:highlight>
              </a:rPr>
              <a:t>ejemplo</a:t>
            </a:r>
            <a:r>
              <a:rPr lang="es-419" sz="1500"/>
              <a:t> para que te guíes:</a:t>
            </a:r>
            <a:endParaRPr sz="1500"/>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b="1" i="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200">
                <a:solidFill>
                  <a:srgbClr val="333333"/>
                </a:solidFill>
                <a:highlight>
                  <a:srgbClr val="FFFFFF"/>
                </a:highlight>
              </a:rPr>
              <a:t>En tiempos de Covid 19 en donde los niños no podían ir a la escuela, varias Secretarías de educación vieron más allá y actuaron. Gestionaron sus procesos con innovación y crearon una estrategia para que la educación en los territorios sin acceso a internet, pudiera seguir funcionando. Así nació la </a:t>
            </a:r>
            <a:r>
              <a:rPr b="1" lang="es-419" sz="1200">
                <a:solidFill>
                  <a:srgbClr val="333333"/>
                </a:solidFill>
                <a:highlight>
                  <a:srgbClr val="FFFFFF"/>
                </a:highlight>
              </a:rPr>
              <a:t>Estrategia de Mensajería Pedagógica</a:t>
            </a:r>
            <a:endParaRPr b="1" i="1"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sz="1500">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s-419" sz="1400">
                <a:solidFill>
                  <a:srgbClr val="333333"/>
                </a:solidFill>
                <a:highlight>
                  <a:srgbClr val="FFFFFF"/>
                </a:highlight>
              </a:rPr>
              <a:t>Cientos de mensajeros llevaron guías, cartillas y talleres, a miles de estudiantes en los territorios que lo necesitaban...</a:t>
            </a:r>
            <a:endParaRPr sz="2000">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p>
          <a:p>
            <a:pPr indent="0" lvl="0" marL="0" rtl="0" algn="l">
              <a:lnSpc>
                <a:spcPct val="115000"/>
              </a:lnSpc>
              <a:spcBef>
                <a:spcPts val="0"/>
              </a:spcBef>
              <a:spcAft>
                <a:spcPts val="0"/>
              </a:spcAft>
              <a:buSzPts val="1100"/>
              <a:buNone/>
            </a:pPr>
            <a:r>
              <a:rPr lang="es-419" sz="1500">
                <a:highlight>
                  <a:srgbClr val="FFFFFF"/>
                </a:highlight>
              </a:rPr>
              <a:t>Así es como presentamos una iniciativa poderosa, que podemos hacer brillar si las comunicamos adecuadamente. Replicando esta misma fórmula puedes hacer que los mensajes de tu territorio, tengan un gran impacto.</a:t>
            </a:r>
            <a:endParaRPr sz="15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p>
          <a:p>
            <a:pPr indent="0" lvl="0" marL="0" rtl="0" algn="l">
              <a:lnSpc>
                <a:spcPct val="115000"/>
              </a:lnSpc>
              <a:spcBef>
                <a:spcPts val="0"/>
              </a:spcBef>
              <a:spcAft>
                <a:spcPts val="0"/>
              </a:spcAft>
              <a:buSzPts val="1100"/>
              <a:buNone/>
            </a:pPr>
            <a:r>
              <a:rPr lang="es-419" sz="1300"/>
              <a:t>Ahora que ya sabes cómo contar estos mensajes apropiándote de la narrativa de Ver más allá y actuar, te enseñaremos a quién y por qué medios debes difundirlos. </a:t>
            </a:r>
            <a:endParaRPr sz="1300"/>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300">
                <a:solidFill>
                  <a:schemeClr val="dk1"/>
                </a:solidFill>
              </a:rPr>
              <a:t>Identifica las </a:t>
            </a:r>
            <a:r>
              <a:rPr lang="es-419" sz="1300">
                <a:solidFill>
                  <a:schemeClr val="dk1"/>
                </a:solidFill>
                <a:highlight>
                  <a:srgbClr val="C9DAF8"/>
                </a:highlight>
              </a:rPr>
              <a:t>audiencias prioritarias</a:t>
            </a:r>
            <a:r>
              <a:rPr lang="es-419" sz="1300">
                <a:solidFill>
                  <a:schemeClr val="dk1"/>
                </a:solidFill>
              </a:rPr>
              <a:t>:</a:t>
            </a:r>
            <a:endParaRPr sz="1300">
              <a:solidFill>
                <a:schemeClr val="dk1"/>
              </a:solidFill>
            </a:endParaRPr>
          </a:p>
          <a:p>
            <a:pPr indent="0" lvl="0" marL="0" rtl="0" algn="l">
              <a:lnSpc>
                <a:spcPct val="100000"/>
              </a:lnSpc>
              <a:spcBef>
                <a:spcPts val="1600"/>
              </a:spcBef>
              <a:spcAft>
                <a:spcPts val="0"/>
              </a:spcAft>
              <a:buClr>
                <a:schemeClr val="dk1"/>
              </a:buClr>
              <a:buSzPts val="1100"/>
              <a:buFont typeface="Arial"/>
              <a:buNone/>
            </a:pPr>
            <a:r>
              <a:rPr lang="es-419" sz="1300">
                <a:solidFill>
                  <a:schemeClr val="dk1"/>
                </a:solidFill>
              </a:rPr>
              <a:t>Debes tener en cuenta las personas y grupos a los que quieres dirigir tu mensaje. </a:t>
            </a:r>
            <a:endParaRPr sz="1300">
              <a:solidFill>
                <a:schemeClr val="dk1"/>
              </a:solidFill>
            </a:endParaRPr>
          </a:p>
          <a:p>
            <a:pPr indent="0" lvl="0" marL="0" rtl="0" algn="l">
              <a:lnSpc>
                <a:spcPct val="115000"/>
              </a:lnSpc>
              <a:spcBef>
                <a:spcPts val="1600"/>
              </a:spcBef>
              <a:spcAft>
                <a:spcPts val="0"/>
              </a:spcAft>
              <a:buClr>
                <a:schemeClr val="dk1"/>
              </a:buClr>
              <a:buSzPts val="1100"/>
              <a:buFont typeface="Arial"/>
              <a:buNone/>
            </a:pPr>
            <a:r>
              <a:t/>
            </a:r>
            <a:endParaRPr sz="1300">
              <a:solidFill>
                <a:schemeClr val="dk1"/>
              </a:solidFill>
              <a:highlight>
                <a:srgbClr val="FFFF00"/>
              </a:highlight>
            </a:endParaRPr>
          </a:p>
          <a:p>
            <a:pPr indent="0" lvl="0" marL="0" rtl="0" algn="l">
              <a:lnSpc>
                <a:spcPct val="100000"/>
              </a:lnSpc>
              <a:spcBef>
                <a:spcPts val="0"/>
              </a:spcBef>
              <a:spcAft>
                <a:spcPts val="16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t>Identificar las audiencias fortalece la articulación de acciones, por ejemplo, en la Estrategia de Mensajería Pedagógica, podemos dirigirnos a entidades de Gobierno como el Ministerio de Transporte y el de Agricultura y Desarrollo Rural, para mostrar cómo la gestión integral educativa se apoya en las acciones de todos.</a:t>
            </a:r>
            <a:endParaRPr sz="1300"/>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chemeClr val="lt1"/>
              </a:highlight>
            </a:endParaRPr>
          </a:p>
          <a:p>
            <a:pPr indent="0" lvl="0" marL="0" rtl="0" algn="l">
              <a:lnSpc>
                <a:spcPct val="100000"/>
              </a:lnSpc>
              <a:spcBef>
                <a:spcPts val="1600"/>
              </a:spcBef>
              <a:spcAft>
                <a:spcPts val="1600"/>
              </a:spcAft>
              <a:buClr>
                <a:schemeClr val="dk1"/>
              </a:buClr>
              <a:buSzPts val="1100"/>
              <a:buFont typeface="Arial"/>
              <a:buNone/>
            </a:pPr>
            <a:r>
              <a:t/>
            </a: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300">
                <a:solidFill>
                  <a:schemeClr val="dk1"/>
                </a:solidFill>
              </a:rPr>
              <a:t>Una vez elegidas las posibles audiencias, las clasificaremos en el siguiente cuadro, teniendo en cuenta que:</a:t>
            </a:r>
            <a:endParaRPr sz="13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s-419" sz="1300" u="sng">
                <a:solidFill>
                  <a:schemeClr val="dk1"/>
                </a:solidFill>
                <a:highlight>
                  <a:srgbClr val="C9DAF8"/>
                </a:highlight>
              </a:rPr>
              <a:t>Nivel de influencia alto – bajo:</a:t>
            </a:r>
            <a:r>
              <a:rPr lang="es-419" sz="1300">
                <a:solidFill>
                  <a:schemeClr val="dk1"/>
                </a:solidFill>
                <a:highlight>
                  <a:srgbClr val="C9DAF8"/>
                </a:highlight>
              </a:rPr>
              <a:t> Se refiere al nivel de impacto que tiene el actor señalado.</a:t>
            </a:r>
            <a:endParaRPr sz="1300">
              <a:solidFill>
                <a:schemeClr val="dk1"/>
              </a:solidFill>
              <a:highlight>
                <a:srgbClr val="C9DAF8"/>
              </a:highlight>
            </a:endParaRPr>
          </a:p>
          <a:p>
            <a:pPr indent="0" lvl="0" marL="0" rtl="0" algn="l">
              <a:lnSpc>
                <a:spcPct val="115000"/>
              </a:lnSpc>
              <a:spcBef>
                <a:spcPts val="0"/>
              </a:spcBef>
              <a:spcAft>
                <a:spcPts val="0"/>
              </a:spcAft>
              <a:buClr>
                <a:schemeClr val="dk1"/>
              </a:buClr>
              <a:buSzPts val="1100"/>
              <a:buFont typeface="Arial"/>
              <a:buNone/>
            </a:pPr>
            <a:r>
              <a:rPr lang="es-419" sz="1300" u="sng">
                <a:solidFill>
                  <a:schemeClr val="dk1"/>
                </a:solidFill>
                <a:highlight>
                  <a:srgbClr val="C9DAF8"/>
                </a:highlight>
              </a:rPr>
              <a:t>Favorabilidad alta -baja:</a:t>
            </a:r>
            <a:r>
              <a:rPr lang="es-419" sz="1300">
                <a:solidFill>
                  <a:schemeClr val="dk1"/>
                </a:solidFill>
                <a:highlight>
                  <a:srgbClr val="C9DAF8"/>
                </a:highlight>
              </a:rPr>
              <a:t> Se refiere a la percepción o relaciones que tiene ese actor con la Secretaría.</a:t>
            </a:r>
            <a:endParaRPr sz="1300">
              <a:solidFill>
                <a:schemeClr val="dk1"/>
              </a:solidFill>
              <a:highlight>
                <a:srgbClr val="FFFF00"/>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Supongamos que el Ministerio de Transporte se ubica en favorabilidad alta porque tengo personas cercanas en esta institución y puedo contactarlos fácilmente.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Y se ubicaría en influencia alta porque es una entidad que tiene un alto impacto en el territorio y en la comunidad.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4CCCC"/>
              </a:highlight>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Por otro lado, supongamos que el Ministerio </a:t>
            </a:r>
            <a:r>
              <a:rPr lang="es-419">
                <a:solidFill>
                  <a:schemeClr val="dk1"/>
                </a:solidFill>
                <a:highlight>
                  <a:srgbClr val="FFFFFF"/>
                </a:highlight>
              </a:rPr>
              <a:t>de Agricultura y Desarrollo Rural es de favorabilidad baja porque no tengo conexión alguna con la entidad; es difícil contactarlos. Y de influencia alta porque es una entidad confiable para el territorio y ha complido con sus promesas a lo largo del tiempo.</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t/>
            </a:r>
            <a:endParaRPr>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Como te darás cuenta, las audiencias a las que deberás darles prioridad, son aquellas que aparecen en el cuadrante verde.</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solidFill>
                  <a:schemeClr val="dk1"/>
                </a:solidFill>
              </a:rPr>
              <a:t>Ahora, identifica los </a:t>
            </a:r>
            <a:r>
              <a:rPr lang="es-419" sz="1300">
                <a:solidFill>
                  <a:schemeClr val="dk1"/>
                </a:solidFill>
                <a:highlight>
                  <a:srgbClr val="C9DAF8"/>
                </a:highlight>
              </a:rPr>
              <a:t>canales o medios prioritarios </a:t>
            </a:r>
            <a:r>
              <a:rPr lang="es-419" sz="1300">
                <a:solidFill>
                  <a:schemeClr val="dk1"/>
                </a:solidFill>
              </a:rPr>
              <a:t>por donde mejor se difundirá tu mensaje.</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solidFill>
                  <a:schemeClr val="dk1"/>
                </a:solidFill>
              </a:rPr>
              <a:t>Piensa en todos los medios por los que podrías expandir este mensaje</a:t>
            </a:r>
            <a:r>
              <a:rPr lang="es-419">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br>
              <a:rPr lang="es-419">
                <a:solidFill>
                  <a:schemeClr val="dk1"/>
                </a:solidFill>
              </a:rPr>
            </a:br>
            <a:r>
              <a:rPr lang="es-419" sz="1500">
                <a:highlight>
                  <a:srgbClr val="FFFFFF"/>
                </a:highlight>
              </a:rPr>
              <a:t>El objetivo de esta sección es presentarte un mecanismo para visibilizar, fortalecer y armonizar la comunicación de los mensajes que harán brillar las gestiones de cada una de las Secretarías de educación en sus territorios.</a:t>
            </a: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solidFill>
                  <a:schemeClr val="dk1"/>
                </a:solidFill>
              </a:rPr>
              <a:t>Teniendo en mente esta misma Estrategia de Mensajería Pedagógica, escogeremos la tarjeta de “</a:t>
            </a:r>
            <a:r>
              <a:rPr lang="es-419" sz="1300">
                <a:solidFill>
                  <a:schemeClr val="dk1"/>
                </a:solidFill>
                <a:highlight>
                  <a:srgbClr val="C9DAF8"/>
                </a:highlight>
              </a:rPr>
              <a:t>influenciadores</a:t>
            </a:r>
            <a:r>
              <a:rPr lang="es-419" sz="1300">
                <a:solidFill>
                  <a:schemeClr val="dk1"/>
                </a:solidFill>
              </a:rPr>
              <a:t>”, pensando en un Youtuber político y la de Instagramer social, que serán los posibles medios que nos ayudarán a difundir el mensaje.</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r>
              <a:rPr lang="es-419">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solidFill>
                  <a:schemeClr val="dk1"/>
                </a:solidFill>
              </a:rPr>
              <a:t>Una vez elegidos los posibles medios, los clasificaremos en el siguiente cuadro, teniendo en cuenta que:</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u="sng">
                <a:solidFill>
                  <a:schemeClr val="dk1"/>
                </a:solidFill>
              </a:rPr>
              <a:t>Nivel de impacto alto – bajo </a:t>
            </a:r>
            <a:r>
              <a:rPr lang="es-419" sz="1300">
                <a:solidFill>
                  <a:schemeClr val="dk1"/>
                </a:solidFill>
              </a:rPr>
              <a:t>del canal</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u="sng">
                <a:solidFill>
                  <a:schemeClr val="dk1"/>
                </a:solidFill>
              </a:rPr>
              <a:t>Nivel de esfuerzo alto – bajo</a:t>
            </a:r>
            <a:r>
              <a:rPr lang="es-419" sz="1300">
                <a:solidFill>
                  <a:schemeClr val="dk1"/>
                </a:solidFill>
              </a:rPr>
              <a:t> que tendría que hacer la Secretaría para activar el canal.</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Supongamos que el youtuber político se encuentra en el cuadro de impacto alto, pues tiene una gran acogida mediática. Pero, se ubicaría en el cuadro de esfuerzo alto porque hay una gran dificultad en llegar a él.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Por otro lado, el instagramer social estaría en el cuadro de impacto alto por la misma razón, pues su presencia mediática es buena. Y podríamos llegar a él de una forma más fácil por los contactos que tenemos, por lo que lo podemos ubicar en esfuerzo bajo.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a:solidFill>
                  <a:schemeClr val="dk1"/>
                </a:solidFill>
              </a:rPr>
              <a:t>Como te darás cuenta, los canales a los que deberás darles prioridad, son aquellos que aparecen en el cuadrante verde.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solidFill>
                  <a:schemeClr val="dk1"/>
                </a:solidFill>
              </a:rPr>
              <a:t>Ya tienes el mensaje, la audiencia y los canales.</a:t>
            </a:r>
            <a:endParaRPr sz="1300">
              <a:solidFill>
                <a:schemeClr val="dk1"/>
              </a:solidFill>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r>
              <a:rPr lang="es-419">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419" sz="1300">
                <a:highlight>
                  <a:srgbClr val="FFFFFF"/>
                </a:highlight>
              </a:rPr>
              <a:t>Estás listo para poner en marcha mensajes poderosos que hagan brillar las acciones de tu territorio.</a:t>
            </a:r>
            <a:endParaRPr sz="13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s-419" sz="1300">
                <a:highlight>
                  <a:srgbClr val="FFFFFF"/>
                </a:highlight>
              </a:rPr>
              <a:t>¡juntos podemos ver más allá y actuar!</a:t>
            </a: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p>
          <a:p>
            <a:pPr indent="0" lvl="0" marL="0" rtl="0" algn="l">
              <a:lnSpc>
                <a:spcPct val="100000"/>
              </a:lnSpc>
              <a:spcBef>
                <a:spcPts val="0"/>
              </a:spcBef>
              <a:spcAft>
                <a:spcPts val="0"/>
              </a:spcAft>
              <a:buSzPts val="1100"/>
              <a:buNone/>
            </a:pPr>
            <a:r>
              <a:rPr lang="es-419" sz="1300"/>
              <a:t>Ministerio de Educación Nacional. </a:t>
            </a:r>
            <a:r>
              <a:rPr lang="es-419" sz="1300">
                <a:solidFill>
                  <a:schemeClr val="dk1"/>
                </a:solidFill>
              </a:rPr>
              <a:t>La educación es de todos. </a:t>
            </a: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br>
              <a:rPr lang="es-419">
                <a:solidFill>
                  <a:schemeClr val="dk1"/>
                </a:solidFill>
              </a:rPr>
            </a:br>
            <a:r>
              <a:rPr lang="es-419" sz="1500">
                <a:highlight>
                  <a:srgbClr val="FFFFFF"/>
                </a:highlight>
              </a:rPr>
              <a:t>Para apropiarnos e incorporar la narrativa de la gestión integral educativa, imaginemos un árbol.</a:t>
            </a:r>
            <a:endParaRPr sz="15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s-419" u="sng">
                <a:solidFill>
                  <a:schemeClr val="dk1"/>
                </a:solidFill>
              </a:rPr>
              <a:t>Voz en off:</a:t>
            </a:r>
            <a:br>
              <a:rPr lang="es-419"/>
            </a:br>
            <a:r>
              <a:rPr lang="es-419" sz="1500"/>
              <a:t>Las </a:t>
            </a:r>
            <a:r>
              <a:rPr b="1" lang="es-419" sz="1500"/>
              <a:t>raíces</a:t>
            </a:r>
            <a:r>
              <a:rPr lang="es-419" sz="1500"/>
              <a:t>, la base que mantiene fija la planta y al mismo tiempo la alimenta, representan el mensaje central de nuestra narrativa: </a:t>
            </a:r>
            <a:r>
              <a:rPr b="1" lang="es-419" sz="1500">
                <a:highlight>
                  <a:srgbClr val="C9DAF8"/>
                </a:highlight>
              </a:rPr>
              <a:t>Ver más allá y actuar</a:t>
            </a:r>
            <a:r>
              <a:rPr lang="es-419" sz="1500">
                <a:highlight>
                  <a:srgbClr val="C9DAF8"/>
                </a:highlight>
              </a:rPr>
              <a:t>. </a:t>
            </a:r>
            <a:endParaRPr sz="1500">
              <a:highlight>
                <a:srgbClr val="C9DAF8"/>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s-419" u="sng">
                <a:solidFill>
                  <a:schemeClr val="dk1"/>
                </a:solidFill>
              </a:rPr>
              <a:t>Voz en off:</a:t>
            </a:r>
            <a:br>
              <a:rPr lang="es-419"/>
            </a:br>
            <a:r>
              <a:rPr lang="es-419" sz="1500">
                <a:highlight>
                  <a:srgbClr val="FFFFFF"/>
                </a:highlight>
              </a:rPr>
              <a:t>El </a:t>
            </a:r>
            <a:r>
              <a:rPr b="1" lang="es-419" sz="1500">
                <a:highlight>
                  <a:srgbClr val="FFFFFF"/>
                </a:highlight>
              </a:rPr>
              <a:t>tronco</a:t>
            </a:r>
            <a:r>
              <a:rPr lang="es-419" sz="1500">
                <a:highlight>
                  <a:srgbClr val="FFFFFF"/>
                </a:highlight>
              </a:rPr>
              <a:t>, que mantendrá erguido y firme el árbol, son los 3 pilares de apoyo que concretan el significado de la narrativa y la ponen en términos prácticos que invitan a la acción. Estos son:</a:t>
            </a:r>
            <a:endParaRPr sz="1500"/>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s-419" u="sng">
                <a:solidFill>
                  <a:schemeClr val="dk1"/>
                </a:solidFill>
              </a:rPr>
              <a:t>Voz en off:</a:t>
            </a:r>
            <a:br>
              <a:rPr lang="es-419">
                <a:solidFill>
                  <a:schemeClr val="dk1"/>
                </a:solidFill>
              </a:rPr>
            </a:br>
            <a:r>
              <a:rPr lang="es-419" sz="1300">
                <a:solidFill>
                  <a:schemeClr val="dk1"/>
                </a:solidFill>
              </a:rPr>
              <a:t>1. Entendemos desde el niño y desde el territorio:</a:t>
            </a:r>
            <a:endParaRPr sz="13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300">
                <a:solidFill>
                  <a:schemeClr val="dk1"/>
                </a:solidFill>
              </a:rPr>
              <a:t>Planeamos y actuamos desde la mirada de los niños y adolescentes, y los valoramos como ciudadanos únicos, diversos y sociales.</a:t>
            </a:r>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s-419" u="sng">
                <a:solidFill>
                  <a:schemeClr val="dk1"/>
                </a:solidFill>
              </a:rPr>
              <a:t>Voz en off:</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500">
                <a:solidFill>
                  <a:schemeClr val="dk1"/>
                </a:solidFill>
              </a:rPr>
              <a:t>2.Generamos confianza para multiplicar las posibilidades:</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500">
                <a:solidFill>
                  <a:schemeClr val="dk1"/>
                </a:solidFill>
              </a:rPr>
              <a:t>Fortalecemos lazos de confianza dentro y fuera del sector para conectarnos con más posibilidades de impacto desde nuestras acciones.</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s-419" u="sng">
                <a:solidFill>
                  <a:schemeClr val="dk1"/>
                </a:solidFill>
              </a:rPr>
              <a:t>Voz en off:</a:t>
            </a:r>
            <a:br>
              <a:rPr lang="es-419">
                <a:solidFill>
                  <a:schemeClr val="dk1"/>
                </a:solidFill>
              </a:rPr>
            </a:br>
            <a:r>
              <a:rPr lang="es-419" sz="1500">
                <a:solidFill>
                  <a:schemeClr val="dk1"/>
                </a:solidFill>
              </a:rPr>
              <a:t>3. Gestionamos con innovación:</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500">
                <a:solidFill>
                  <a:schemeClr val="dk1"/>
                </a:solidFill>
              </a:rPr>
              <a:t>Encontramos soluciones y oportunidades donde antes no las veíamos….</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s-419" sz="1500">
                <a:solidFill>
                  <a:schemeClr val="dk1"/>
                </a:solidFill>
              </a:rPr>
              <a:t>una gestión que ve más allá de lo evidente y transforma la realidad del sector y las vidas de quienes trabajan por éste.</a:t>
            </a: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s-419" u="sng">
                <a:solidFill>
                  <a:schemeClr val="dk1"/>
                </a:solidFill>
              </a:rPr>
              <a:t>Voz en off:</a:t>
            </a:r>
            <a:br>
              <a:rPr lang="es-419"/>
            </a:br>
            <a:r>
              <a:rPr lang="es-419"/>
              <a:t>Los</a:t>
            </a:r>
            <a:r>
              <a:rPr b="1" lang="es-419"/>
              <a:t> frutos</a:t>
            </a:r>
            <a:r>
              <a:rPr lang="es-419"/>
              <a:t> del árbol, serán el resultado de lo que hemos sembrado y que nos harán brillar. Aquí se sitúan los </a:t>
            </a:r>
            <a:r>
              <a:rPr lang="es-419">
                <a:highlight>
                  <a:srgbClr val="C9DAF8"/>
                </a:highlight>
              </a:rPr>
              <a:t>mensajes propios </a:t>
            </a:r>
            <a:r>
              <a:rPr lang="es-419"/>
              <a:t>de la gestión en tu territorio; aquellos mensajes que consideres claves para comunicar tanto al interior de la comunidad educativa, como a los aliados estratégicos y a la ciudadanía.</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
          <p:cNvSpPr txBox="1"/>
          <p:nvPr/>
        </p:nvSpPr>
        <p:spPr>
          <a:xfrm>
            <a:off x="863700" y="1056428"/>
            <a:ext cx="7416600" cy="1810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200"/>
              <a:buFont typeface="Arial"/>
              <a:buNone/>
            </a:pPr>
            <a:r>
              <a:rPr b="1" i="0" lang="es-419" sz="7200" u="none" cap="none" strike="noStrike">
                <a:solidFill>
                  <a:srgbClr val="FFFFFF"/>
                </a:solidFill>
                <a:latin typeface="Bitter"/>
                <a:ea typeface="Bitter"/>
                <a:cs typeface="Bitter"/>
                <a:sym typeface="Bitter"/>
              </a:rPr>
              <a:t>Aprópiate</a:t>
            </a:r>
            <a:endParaRPr b="1" i="0" sz="7200" u="none" cap="none" strike="noStrike">
              <a:solidFill>
                <a:srgbClr val="FFFFFF"/>
              </a:solidFill>
              <a:latin typeface="Bitter"/>
              <a:ea typeface="Bitter"/>
              <a:cs typeface="Bitter"/>
              <a:sym typeface="Bitter"/>
            </a:endParaRPr>
          </a:p>
          <a:p>
            <a:pPr indent="0" lvl="0" marL="0" marR="0" rtl="0" algn="r">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de la</a:t>
            </a:r>
            <a:endParaRPr b="1" i="0" sz="8000" u="none" cap="none" strike="noStrike">
              <a:solidFill>
                <a:srgbClr val="FFFFFF"/>
              </a:solidFill>
              <a:latin typeface="Bitter"/>
              <a:ea typeface="Bitter"/>
              <a:cs typeface="Bitter"/>
              <a:sym typeface="Bitter"/>
            </a:endParaRPr>
          </a:p>
        </p:txBody>
      </p:sp>
      <p:sp>
        <p:nvSpPr>
          <p:cNvPr id="56" name="Google Shape;56;p1"/>
          <p:cNvSpPr txBox="1"/>
          <p:nvPr/>
        </p:nvSpPr>
        <p:spPr>
          <a:xfrm>
            <a:off x="2950500" y="2509278"/>
            <a:ext cx="5329800" cy="1319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0"/>
              <a:buFont typeface="Arial"/>
              <a:buNone/>
            </a:pPr>
            <a:r>
              <a:rPr b="1" i="0" lang="es-419" sz="8000" u="none" cap="none" strike="noStrike">
                <a:solidFill>
                  <a:schemeClr val="lt1"/>
                </a:solidFill>
                <a:latin typeface="Bitter"/>
                <a:ea typeface="Bitter"/>
                <a:cs typeface="Bitter"/>
                <a:sym typeface="Bitter"/>
              </a:rPr>
              <a:t>Narrativa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8" name="Google Shape;128;p10"/>
          <p:cNvSpPr txBox="1"/>
          <p:nvPr/>
        </p:nvSpPr>
        <p:spPr>
          <a:xfrm>
            <a:off x="1254925" y="900125"/>
            <a:ext cx="722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800">
                <a:solidFill>
                  <a:schemeClr val="lt1"/>
                </a:solidFill>
                <a:latin typeface="Work Sans Regular"/>
                <a:ea typeface="Work Sans Regular"/>
                <a:cs typeface="Work Sans Regular"/>
                <a:sym typeface="Work Sans Regular"/>
              </a:rPr>
              <a:t>Te daremos un ejemplo para que te guíes</a:t>
            </a:r>
            <a:endParaRPr sz="2800">
              <a:solidFill>
                <a:schemeClr val="lt1"/>
              </a:solidFill>
              <a:latin typeface="Work Sans Regular"/>
              <a:ea typeface="Work Sans Regular"/>
              <a:cs typeface="Work Sans Regular"/>
              <a:sym typeface="Work Sans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34" name="Google Shape;134;p11"/>
          <p:cNvSpPr txBox="1"/>
          <p:nvPr/>
        </p:nvSpPr>
        <p:spPr>
          <a:xfrm>
            <a:off x="5023500" y="784675"/>
            <a:ext cx="3565500" cy="89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s-419" sz="2000" u="none" cap="none" strike="noStrike">
                <a:solidFill>
                  <a:schemeClr val="dk2"/>
                </a:solidFill>
                <a:latin typeface="Work Sans"/>
                <a:ea typeface="Work Sans"/>
                <a:cs typeface="Work Sans"/>
                <a:sym typeface="Work Sans"/>
              </a:rPr>
              <a:t>La Estrategia de </a:t>
            </a:r>
            <a:endParaRPr b="0" i="0" sz="20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Mensajería Pedagógi</a:t>
            </a:r>
            <a:r>
              <a:rPr b="1" lang="es-419" sz="2000">
                <a:solidFill>
                  <a:schemeClr val="dk2"/>
                </a:solidFill>
                <a:latin typeface="Work Sans"/>
                <a:ea typeface="Work Sans"/>
                <a:cs typeface="Work Sans"/>
                <a:sym typeface="Work Sans"/>
              </a:rPr>
              <a:t>ca</a:t>
            </a:r>
            <a:endParaRPr b="1" i="0" sz="2000" u="none" cap="none" strike="noStrike">
              <a:solidFill>
                <a:schemeClr val="dk2"/>
              </a:solidFill>
              <a:latin typeface="Work Sans"/>
              <a:ea typeface="Work Sans"/>
              <a:cs typeface="Work Sans"/>
              <a:sym typeface="Work Sans"/>
            </a:endParaRPr>
          </a:p>
        </p:txBody>
      </p:sp>
      <p:sp>
        <p:nvSpPr>
          <p:cNvPr id="135" name="Google Shape;135;p11"/>
          <p:cNvSpPr txBox="1"/>
          <p:nvPr/>
        </p:nvSpPr>
        <p:spPr>
          <a:xfrm>
            <a:off x="4973700" y="2182050"/>
            <a:ext cx="3936000" cy="6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000" u="none" cap="none" strike="noStrike">
                <a:solidFill>
                  <a:schemeClr val="dk2"/>
                </a:solidFill>
                <a:latin typeface="Work Sans"/>
                <a:ea typeface="Work Sans"/>
                <a:cs typeface="Work Sans"/>
                <a:sym typeface="Work Sans"/>
              </a:rPr>
              <a:t>Estrategia creada para responder a las necesidades de varios territorios</a:t>
            </a:r>
            <a:endParaRPr b="0" i="0" sz="2000" u="none" cap="none" strike="noStrike">
              <a:solidFill>
                <a:schemeClr val="dk2"/>
              </a:solidFill>
              <a:latin typeface="Work Sans"/>
              <a:ea typeface="Work Sans"/>
              <a:cs typeface="Work Sans"/>
              <a:sym typeface="Work Sans"/>
            </a:endParaRPr>
          </a:p>
        </p:txBody>
      </p:sp>
      <p:sp>
        <p:nvSpPr>
          <p:cNvPr id="136" name="Google Shape;136;p11"/>
          <p:cNvSpPr txBox="1"/>
          <p:nvPr/>
        </p:nvSpPr>
        <p:spPr>
          <a:xfrm>
            <a:off x="4973700" y="3465125"/>
            <a:ext cx="3782700" cy="10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000" u="none" cap="none" strike="noStrike">
                <a:solidFill>
                  <a:srgbClr val="3C4043"/>
                </a:solidFill>
                <a:highlight>
                  <a:srgbClr val="FFFFFF"/>
                </a:highlight>
                <a:latin typeface="Work Sans"/>
                <a:ea typeface="Work Sans"/>
                <a:cs typeface="Work Sans"/>
                <a:sym typeface="Work Sans"/>
              </a:rPr>
              <a:t>Muchos niños y niñas del país, lograron continuar con sus procesos educativos</a:t>
            </a:r>
            <a:endParaRPr b="0" i="0" sz="2000" u="none" cap="none" strike="noStrike">
              <a:solidFill>
                <a:schemeClr val="dk2"/>
              </a:solidFill>
              <a:latin typeface="Work Sans"/>
              <a:ea typeface="Work Sans"/>
              <a:cs typeface="Work Sans"/>
              <a:sym typeface="Work Sans"/>
            </a:endParaRPr>
          </a:p>
        </p:txBody>
      </p:sp>
      <p:sp>
        <p:nvSpPr>
          <p:cNvPr id="137" name="Google Shape;137;p11"/>
          <p:cNvSpPr txBox="1"/>
          <p:nvPr/>
        </p:nvSpPr>
        <p:spPr>
          <a:xfrm>
            <a:off x="3983100" y="141343"/>
            <a:ext cx="1772400" cy="6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lt1"/>
                </a:solidFill>
                <a:latin typeface="Work Sans"/>
                <a:ea typeface="Work Sans"/>
                <a:cs typeface="Work Sans"/>
                <a:sym typeface="Work Sans"/>
              </a:rPr>
              <a:t>Covid - 19</a:t>
            </a:r>
            <a:endParaRPr b="0" i="0" sz="2300" u="none" cap="none" strike="noStrike">
              <a:solidFill>
                <a:schemeClr val="lt1"/>
              </a:solidFill>
              <a:latin typeface="Work Sans"/>
              <a:ea typeface="Work Sans"/>
              <a:cs typeface="Work Sans"/>
              <a:sym typeface="Work Sans"/>
            </a:endParaRPr>
          </a:p>
        </p:txBody>
      </p:sp>
      <p:sp>
        <p:nvSpPr>
          <p:cNvPr id="138" name="Google Shape;138;p11"/>
          <p:cNvSpPr txBox="1"/>
          <p:nvPr/>
        </p:nvSpPr>
        <p:spPr>
          <a:xfrm>
            <a:off x="2116350" y="777475"/>
            <a:ext cx="2655600" cy="7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Mensaje propio</a:t>
            </a:r>
            <a:endParaRPr b="1" i="0" sz="2400" u="none" cap="none" strike="noStrike">
              <a:solidFill>
                <a:srgbClr val="F42F63"/>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del territorio</a:t>
            </a:r>
            <a:endParaRPr b="1" i="0" sz="2400" u="none" cap="none" strike="noStrike">
              <a:solidFill>
                <a:srgbClr val="F42F63"/>
              </a:solidFill>
              <a:latin typeface="Bitter"/>
              <a:ea typeface="Bitter"/>
              <a:cs typeface="Bitter"/>
              <a:sym typeface="Bitter"/>
            </a:endParaRPr>
          </a:p>
        </p:txBody>
      </p:sp>
      <p:sp>
        <p:nvSpPr>
          <p:cNvPr id="139" name="Google Shape;139;p11"/>
          <p:cNvSpPr txBox="1"/>
          <p:nvPr/>
        </p:nvSpPr>
        <p:spPr>
          <a:xfrm>
            <a:off x="2137125" y="2083250"/>
            <a:ext cx="2655600" cy="7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Gestionamos</a:t>
            </a:r>
            <a:endParaRPr b="1" i="0" sz="2400" u="none" cap="none" strike="noStrike">
              <a:solidFill>
                <a:srgbClr val="F42F63"/>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con innovación</a:t>
            </a:r>
            <a:endParaRPr b="1" i="0" sz="2400" u="none" cap="none" strike="noStrike">
              <a:solidFill>
                <a:srgbClr val="F42F63"/>
              </a:solidFill>
              <a:latin typeface="Bitter"/>
              <a:ea typeface="Bitter"/>
              <a:cs typeface="Bitter"/>
              <a:sym typeface="Bitter"/>
            </a:endParaRPr>
          </a:p>
        </p:txBody>
      </p:sp>
      <p:sp>
        <p:nvSpPr>
          <p:cNvPr id="140" name="Google Shape;140;p11"/>
          <p:cNvSpPr txBox="1"/>
          <p:nvPr/>
        </p:nvSpPr>
        <p:spPr>
          <a:xfrm>
            <a:off x="2133650" y="3389025"/>
            <a:ext cx="2655600" cy="7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Ver más allá</a:t>
            </a:r>
            <a:endParaRPr b="1" i="0" sz="2400" u="none" cap="none" strike="noStrike">
              <a:solidFill>
                <a:srgbClr val="F42F63"/>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400"/>
              <a:buFont typeface="Arial"/>
              <a:buNone/>
            </a:pPr>
            <a:r>
              <a:rPr b="1" i="0" lang="es-419" sz="2400" u="none" cap="none" strike="noStrike">
                <a:solidFill>
                  <a:srgbClr val="F42F63"/>
                </a:solidFill>
                <a:latin typeface="Bitter"/>
                <a:ea typeface="Bitter"/>
                <a:cs typeface="Bitter"/>
                <a:sym typeface="Bitter"/>
              </a:rPr>
              <a:t>y actuar</a:t>
            </a:r>
            <a:endParaRPr b="1" i="0" sz="2400" u="none" cap="none" strike="noStrike">
              <a:solidFill>
                <a:srgbClr val="F42F63"/>
              </a:solidFill>
              <a:latin typeface="Bitter"/>
              <a:ea typeface="Bitter"/>
              <a:cs typeface="Bitter"/>
              <a:sym typeface="Bitter"/>
            </a:endParaRPr>
          </a:p>
        </p:txBody>
      </p:sp>
      <p:grpSp>
        <p:nvGrpSpPr>
          <p:cNvPr id="141" name="Google Shape;141;p11"/>
          <p:cNvGrpSpPr/>
          <p:nvPr/>
        </p:nvGrpSpPr>
        <p:grpSpPr>
          <a:xfrm>
            <a:off x="1599350" y="957388"/>
            <a:ext cx="3467900" cy="568575"/>
            <a:chOff x="1675550" y="957388"/>
            <a:chExt cx="3467900" cy="568575"/>
          </a:xfrm>
        </p:grpSpPr>
        <p:pic>
          <p:nvPicPr>
            <p:cNvPr id="142" name="Google Shape;142;p11"/>
            <p:cNvPicPr preferRelativeResize="0"/>
            <p:nvPr/>
          </p:nvPicPr>
          <p:blipFill rotWithShape="1">
            <a:blip r:embed="rId4">
              <a:alphaModFix/>
            </a:blip>
            <a:srcRect b="0" l="0" r="0" t="0"/>
            <a:stretch/>
          </p:blipFill>
          <p:spPr>
            <a:xfrm>
              <a:off x="1675550" y="957388"/>
              <a:ext cx="548275" cy="548275"/>
            </a:xfrm>
            <a:prstGeom prst="rect">
              <a:avLst/>
            </a:prstGeom>
            <a:noFill/>
            <a:ln>
              <a:noFill/>
            </a:ln>
          </p:spPr>
        </p:pic>
        <p:pic>
          <p:nvPicPr>
            <p:cNvPr id="143" name="Google Shape;143;p11"/>
            <p:cNvPicPr preferRelativeResize="0"/>
            <p:nvPr/>
          </p:nvPicPr>
          <p:blipFill rotWithShape="1">
            <a:blip r:embed="rId5">
              <a:alphaModFix/>
            </a:blip>
            <a:srcRect b="0" l="0" r="0" t="0"/>
            <a:stretch/>
          </p:blipFill>
          <p:spPr>
            <a:xfrm>
              <a:off x="4595175" y="977688"/>
              <a:ext cx="548275" cy="548275"/>
            </a:xfrm>
            <a:prstGeom prst="rect">
              <a:avLst/>
            </a:prstGeom>
            <a:noFill/>
            <a:ln>
              <a:noFill/>
            </a:ln>
          </p:spPr>
        </p:pic>
      </p:grpSp>
      <p:grpSp>
        <p:nvGrpSpPr>
          <p:cNvPr id="144" name="Google Shape;144;p11"/>
          <p:cNvGrpSpPr/>
          <p:nvPr/>
        </p:nvGrpSpPr>
        <p:grpSpPr>
          <a:xfrm>
            <a:off x="1599350" y="2297600"/>
            <a:ext cx="3444725" cy="548275"/>
            <a:chOff x="1675550" y="2297600"/>
            <a:chExt cx="3444725" cy="548275"/>
          </a:xfrm>
        </p:grpSpPr>
        <p:pic>
          <p:nvPicPr>
            <p:cNvPr id="145" name="Google Shape;145;p11"/>
            <p:cNvPicPr preferRelativeResize="0"/>
            <p:nvPr/>
          </p:nvPicPr>
          <p:blipFill rotWithShape="1">
            <a:blip r:embed="rId4">
              <a:alphaModFix/>
            </a:blip>
            <a:srcRect b="0" l="0" r="0" t="0"/>
            <a:stretch/>
          </p:blipFill>
          <p:spPr>
            <a:xfrm>
              <a:off x="1675550" y="2297600"/>
              <a:ext cx="548275" cy="548275"/>
            </a:xfrm>
            <a:prstGeom prst="rect">
              <a:avLst/>
            </a:prstGeom>
            <a:noFill/>
            <a:ln>
              <a:noFill/>
            </a:ln>
          </p:spPr>
        </p:pic>
        <p:pic>
          <p:nvPicPr>
            <p:cNvPr id="146" name="Google Shape;146;p11"/>
            <p:cNvPicPr preferRelativeResize="0"/>
            <p:nvPr/>
          </p:nvPicPr>
          <p:blipFill rotWithShape="1">
            <a:blip r:embed="rId5">
              <a:alphaModFix/>
            </a:blip>
            <a:srcRect b="0" l="0" r="0" t="0"/>
            <a:stretch/>
          </p:blipFill>
          <p:spPr>
            <a:xfrm>
              <a:off x="4572000" y="2297600"/>
              <a:ext cx="548275" cy="548275"/>
            </a:xfrm>
            <a:prstGeom prst="rect">
              <a:avLst/>
            </a:prstGeom>
            <a:noFill/>
            <a:ln>
              <a:noFill/>
            </a:ln>
          </p:spPr>
        </p:pic>
      </p:grpSp>
      <p:grpSp>
        <p:nvGrpSpPr>
          <p:cNvPr id="147" name="Google Shape;147;p11"/>
          <p:cNvGrpSpPr/>
          <p:nvPr/>
        </p:nvGrpSpPr>
        <p:grpSpPr>
          <a:xfrm>
            <a:off x="1599350" y="3617488"/>
            <a:ext cx="3467888" cy="548275"/>
            <a:chOff x="1675550" y="3617488"/>
            <a:chExt cx="3467888" cy="548275"/>
          </a:xfrm>
        </p:grpSpPr>
        <p:pic>
          <p:nvPicPr>
            <p:cNvPr id="148" name="Google Shape;148;p11"/>
            <p:cNvPicPr preferRelativeResize="0"/>
            <p:nvPr/>
          </p:nvPicPr>
          <p:blipFill rotWithShape="1">
            <a:blip r:embed="rId4">
              <a:alphaModFix/>
            </a:blip>
            <a:srcRect b="0" l="0" r="0" t="0"/>
            <a:stretch/>
          </p:blipFill>
          <p:spPr>
            <a:xfrm>
              <a:off x="1675550" y="3617488"/>
              <a:ext cx="548275" cy="548275"/>
            </a:xfrm>
            <a:prstGeom prst="rect">
              <a:avLst/>
            </a:prstGeom>
            <a:noFill/>
            <a:ln>
              <a:noFill/>
            </a:ln>
          </p:spPr>
        </p:pic>
        <p:pic>
          <p:nvPicPr>
            <p:cNvPr id="149" name="Google Shape;149;p11"/>
            <p:cNvPicPr preferRelativeResize="0"/>
            <p:nvPr/>
          </p:nvPicPr>
          <p:blipFill rotWithShape="1">
            <a:blip r:embed="rId5">
              <a:alphaModFix/>
            </a:blip>
            <a:srcRect b="0" l="0" r="0" t="0"/>
            <a:stretch/>
          </p:blipFill>
          <p:spPr>
            <a:xfrm>
              <a:off x="4595163" y="3617488"/>
              <a:ext cx="548275" cy="5482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500"/>
                                        <p:tgtEl>
                                          <p:spTgt spid="140"/>
                                        </p:tgtEl>
                                      </p:cBhvr>
                                    </p:animEffect>
                                  </p:childTnLst>
                                </p:cTn>
                              </p:par>
                            </p:childTnLst>
                          </p:cTn>
                        </p:par>
                        <p:par>
                          <p:cTn fill="hold">
                            <p:stCondLst>
                              <p:cond delay="1501"/>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2"/>
          <p:cNvPicPr preferRelativeResize="0"/>
          <p:nvPr/>
        </p:nvPicPr>
        <p:blipFill rotWithShape="1">
          <a:blip r:embed="rId3">
            <a:alphaModFix/>
          </a:blip>
          <a:srcRect b="0" l="757" r="757" t="0"/>
          <a:stretch/>
        </p:blipFill>
        <p:spPr>
          <a:xfrm>
            <a:off x="0" y="0"/>
            <a:ext cx="9286848" cy="5143500"/>
          </a:xfrm>
          <a:prstGeom prst="rect">
            <a:avLst/>
          </a:prstGeom>
          <a:noFill/>
          <a:ln>
            <a:noFill/>
          </a:ln>
        </p:spPr>
      </p:pic>
      <p:grpSp>
        <p:nvGrpSpPr>
          <p:cNvPr id="155" name="Google Shape;155;p12"/>
          <p:cNvGrpSpPr/>
          <p:nvPr/>
        </p:nvGrpSpPr>
        <p:grpSpPr>
          <a:xfrm>
            <a:off x="5498800" y="3890475"/>
            <a:ext cx="3788100" cy="974100"/>
            <a:chOff x="5498800" y="3890475"/>
            <a:chExt cx="3788100" cy="974100"/>
          </a:xfrm>
        </p:grpSpPr>
        <p:sp>
          <p:nvSpPr>
            <p:cNvPr id="156" name="Google Shape;156;p12"/>
            <p:cNvSpPr/>
            <p:nvPr/>
          </p:nvSpPr>
          <p:spPr>
            <a:xfrm>
              <a:off x="5498800" y="3890475"/>
              <a:ext cx="3788100" cy="974100"/>
            </a:xfrm>
            <a:prstGeom prst="rect">
              <a:avLst/>
            </a:prstGeom>
            <a:solidFill>
              <a:srgbClr val="F42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2"/>
            <p:cNvSpPr txBox="1"/>
            <p:nvPr/>
          </p:nvSpPr>
          <p:spPr>
            <a:xfrm>
              <a:off x="5677000" y="3890475"/>
              <a:ext cx="3432900" cy="97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s-419" sz="2200" u="none" cap="none" strike="noStrike">
                  <a:solidFill>
                    <a:schemeClr val="lt1"/>
                  </a:solidFill>
                  <a:latin typeface="Bitter Thin"/>
                  <a:ea typeface="Bitter Thin"/>
                  <a:cs typeface="Bitter Thin"/>
                  <a:sym typeface="Bitter Thin"/>
                </a:rPr>
                <a:t>así </a:t>
              </a:r>
              <a:r>
                <a:rPr b="1" i="0" lang="es-419" sz="2500" u="none" cap="none" strike="noStrike">
                  <a:solidFill>
                    <a:schemeClr val="lt1"/>
                  </a:solidFill>
                  <a:latin typeface="Bitter"/>
                  <a:ea typeface="Bitter"/>
                  <a:cs typeface="Bitter"/>
                  <a:sym typeface="Bitter"/>
                </a:rPr>
                <a:t>Gestionamos</a:t>
              </a:r>
              <a:endParaRPr b="1" i="0" sz="2500" u="none" cap="none" strike="noStrike">
                <a:solidFill>
                  <a:schemeClr val="lt1"/>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2700"/>
                <a:buFont typeface="Arial"/>
                <a:buNone/>
              </a:pPr>
              <a:r>
                <a:rPr b="1" i="0" lang="es-419" sz="2500" u="none" cap="none" strike="noStrike">
                  <a:solidFill>
                    <a:schemeClr val="lt1"/>
                  </a:solidFill>
                  <a:latin typeface="Bitter"/>
                  <a:ea typeface="Bitter"/>
                  <a:cs typeface="Bitter"/>
                  <a:sym typeface="Bitter"/>
                </a:rPr>
                <a:t>con innovación</a:t>
              </a:r>
              <a:endParaRPr b="1" i="0" sz="2500" u="none" cap="none" strike="noStrike">
                <a:solidFill>
                  <a:schemeClr val="lt1"/>
                </a:solidFill>
                <a:latin typeface="Bitter"/>
                <a:ea typeface="Bitter"/>
                <a:cs typeface="Bitter"/>
                <a:sym typeface="Bitter"/>
              </a:endParaRPr>
            </a:p>
          </p:txBody>
        </p:sp>
      </p:grpSp>
      <p:sp>
        <p:nvSpPr>
          <p:cNvPr id="158" name="Google Shape;158;p12"/>
          <p:cNvSpPr txBox="1"/>
          <p:nvPr/>
        </p:nvSpPr>
        <p:spPr>
          <a:xfrm>
            <a:off x="319650" y="1063425"/>
            <a:ext cx="4185300" cy="3349800"/>
          </a:xfrm>
          <a:prstGeom prst="rect">
            <a:avLst/>
          </a:prstGeom>
          <a:noFill/>
          <a:ln>
            <a:noFill/>
          </a:ln>
          <a:effectLst>
            <a:outerShdw blurRad="57150" rotWithShape="0" algn="bl" dist="28575">
              <a:srgbClr val="000000">
                <a:alpha val="6784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s-419" sz="2100" u="none" cap="none" strike="noStrike">
                <a:solidFill>
                  <a:schemeClr val="lt1"/>
                </a:solidFill>
                <a:latin typeface="Bitter"/>
                <a:ea typeface="Bitter"/>
                <a:cs typeface="Bitter"/>
                <a:sym typeface="Bitter"/>
              </a:rPr>
              <a:t>En pandemia no nos quedamos atrás,</a:t>
            </a:r>
            <a:r>
              <a:rPr b="0" i="0" lang="es-419" sz="1900" u="none" cap="none" strike="noStrike">
                <a:solidFill>
                  <a:schemeClr val="lt1"/>
                </a:solidFill>
                <a:latin typeface="Bitter"/>
                <a:ea typeface="Bitter"/>
                <a:cs typeface="Bitter"/>
                <a:sym typeface="Bitter"/>
              </a:rPr>
              <a:t> </a:t>
            </a:r>
            <a:r>
              <a:rPr b="1" i="0" lang="es-419" sz="2600" u="none" cap="none" strike="noStrike">
                <a:solidFill>
                  <a:srgbClr val="F42F63"/>
                </a:solidFill>
                <a:latin typeface="Bitter"/>
                <a:ea typeface="Bitter"/>
                <a:cs typeface="Bitter"/>
                <a:sym typeface="Bitter"/>
              </a:rPr>
              <a:t>¡vimos más allá!</a:t>
            </a:r>
            <a:br>
              <a:rPr b="0" i="0" lang="es-419" sz="1900" u="none" cap="none" strike="noStrike">
                <a:solidFill>
                  <a:schemeClr val="lt1"/>
                </a:solidFill>
                <a:latin typeface="Bitter"/>
                <a:ea typeface="Bitter"/>
                <a:cs typeface="Bitter"/>
                <a:sym typeface="Bitter"/>
              </a:rPr>
            </a:br>
            <a:r>
              <a:rPr b="0" i="0" lang="es-419" sz="2100" u="none" cap="none" strike="noStrike">
                <a:solidFill>
                  <a:schemeClr val="lt1"/>
                </a:solidFill>
                <a:latin typeface="Bitter"/>
                <a:ea typeface="Bitter"/>
                <a:cs typeface="Bitter"/>
                <a:sym typeface="Bitter"/>
              </a:rPr>
              <a:t>Con la</a:t>
            </a:r>
            <a:r>
              <a:rPr b="0" i="0" lang="es-419" sz="1900" u="none" cap="none" strike="noStrike">
                <a:solidFill>
                  <a:schemeClr val="lt1"/>
                </a:solidFill>
                <a:latin typeface="Bitter"/>
                <a:ea typeface="Bitter"/>
                <a:cs typeface="Bitter"/>
                <a:sym typeface="Bitter"/>
              </a:rPr>
              <a:t> </a:t>
            </a:r>
            <a:r>
              <a:rPr b="1" i="0" lang="es-419" sz="2100" u="none" cap="none" strike="noStrike">
                <a:solidFill>
                  <a:schemeClr val="lt1"/>
                </a:solidFill>
                <a:latin typeface="Bitter"/>
                <a:ea typeface="Bitter"/>
                <a:cs typeface="Bitter"/>
                <a:sym typeface="Bitter"/>
              </a:rPr>
              <a:t>Estrategia de Mensajer</a:t>
            </a:r>
            <a:r>
              <a:rPr b="1" lang="es-419" sz="2100">
                <a:solidFill>
                  <a:schemeClr val="lt1"/>
                </a:solidFill>
                <a:latin typeface="Bitter"/>
                <a:ea typeface="Bitter"/>
                <a:cs typeface="Bitter"/>
                <a:sym typeface="Bitter"/>
              </a:rPr>
              <a:t>ía</a:t>
            </a:r>
            <a:r>
              <a:rPr b="1" i="0" lang="es-419" sz="2100" u="none" cap="none" strike="noStrike">
                <a:solidFill>
                  <a:schemeClr val="lt1"/>
                </a:solidFill>
                <a:latin typeface="Bitter"/>
                <a:ea typeface="Bitter"/>
                <a:cs typeface="Bitter"/>
                <a:sym typeface="Bitter"/>
              </a:rPr>
              <a:t> Pedagógic</a:t>
            </a:r>
            <a:r>
              <a:rPr b="1" lang="es-419" sz="2100">
                <a:solidFill>
                  <a:schemeClr val="lt1"/>
                </a:solidFill>
                <a:latin typeface="Bitter"/>
                <a:ea typeface="Bitter"/>
                <a:cs typeface="Bitter"/>
                <a:sym typeface="Bitter"/>
              </a:rPr>
              <a:t>a,</a:t>
            </a:r>
            <a:r>
              <a:rPr b="0" i="0" lang="es-419" sz="2100" u="none" cap="none" strike="noStrike">
                <a:solidFill>
                  <a:schemeClr val="lt1"/>
                </a:solidFill>
                <a:latin typeface="Bitter"/>
                <a:ea typeface="Bitter"/>
                <a:cs typeface="Bitter"/>
                <a:sym typeface="Bitter"/>
              </a:rPr>
              <a:t> </a:t>
            </a:r>
            <a:r>
              <a:rPr lang="es-419" sz="2100">
                <a:solidFill>
                  <a:schemeClr val="lt1"/>
                </a:solidFill>
                <a:latin typeface="Bitter"/>
                <a:ea typeface="Bitter"/>
                <a:cs typeface="Bitter"/>
                <a:sym typeface="Bitter"/>
              </a:rPr>
              <a:t>llegaron </a:t>
            </a:r>
            <a:r>
              <a:rPr b="0" i="0" lang="es-419" sz="2100" u="none" cap="none" strike="noStrike">
                <a:solidFill>
                  <a:schemeClr val="lt1"/>
                </a:solidFill>
                <a:latin typeface="Bitter"/>
                <a:ea typeface="Bitter"/>
                <a:cs typeface="Bitter"/>
                <a:sym typeface="Bitter"/>
              </a:rPr>
              <a:t>guías, cartillas y talleres</a:t>
            </a:r>
            <a:r>
              <a:rPr b="0" i="0" lang="es-419" sz="1900" u="none" cap="none" strike="noStrike">
                <a:solidFill>
                  <a:schemeClr val="lt1"/>
                </a:solidFill>
                <a:latin typeface="Bitter"/>
                <a:ea typeface="Bitter"/>
                <a:cs typeface="Bitter"/>
                <a:sym typeface="Bitter"/>
              </a:rPr>
              <a:t> </a:t>
            </a:r>
            <a:r>
              <a:rPr b="0" i="0" lang="es-419" sz="2100" u="none" cap="none" strike="noStrike">
                <a:solidFill>
                  <a:schemeClr val="lt1"/>
                </a:solidFill>
                <a:latin typeface="Bitter"/>
                <a:ea typeface="Bitter"/>
                <a:cs typeface="Bitter"/>
                <a:sym typeface="Bitter"/>
              </a:rPr>
              <a:t>a </a:t>
            </a:r>
            <a:r>
              <a:rPr b="1" i="0" lang="es-419" sz="1900" u="none" cap="none" strike="noStrike">
                <a:solidFill>
                  <a:schemeClr val="lt1"/>
                </a:solidFill>
                <a:latin typeface="Bitter"/>
                <a:ea typeface="Bitter"/>
                <a:cs typeface="Bitter"/>
                <a:sym typeface="Bitter"/>
              </a:rPr>
              <a:t>miles de</a:t>
            </a:r>
            <a:r>
              <a:rPr b="0" i="0" lang="es-419" sz="1900" u="none" cap="none" strike="noStrike">
                <a:solidFill>
                  <a:schemeClr val="lt1"/>
                </a:solidFill>
                <a:latin typeface="Bitter"/>
                <a:ea typeface="Bitter"/>
                <a:cs typeface="Bitter"/>
                <a:sym typeface="Bitter"/>
              </a:rPr>
              <a:t> </a:t>
            </a:r>
            <a:r>
              <a:rPr b="1" i="0" lang="es-419" sz="1900" u="none" cap="none" strike="noStrike">
                <a:solidFill>
                  <a:schemeClr val="lt1"/>
                </a:solidFill>
                <a:latin typeface="Bitter"/>
                <a:ea typeface="Bitter"/>
                <a:cs typeface="Bitter"/>
                <a:sym typeface="Bitter"/>
              </a:rPr>
              <a:t>estudiantes </a:t>
            </a:r>
            <a:r>
              <a:rPr lang="es-419" sz="2100">
                <a:solidFill>
                  <a:schemeClr val="lt1"/>
                </a:solidFill>
                <a:latin typeface="Bitter"/>
                <a:ea typeface="Bitter"/>
                <a:cs typeface="Bitter"/>
                <a:sym typeface="Bitter"/>
              </a:rPr>
              <a:t> que no tenían acceso a internet</a:t>
            </a:r>
            <a:r>
              <a:rPr b="0" i="0" lang="es-419" sz="2100" u="none" cap="none" strike="noStrike">
                <a:solidFill>
                  <a:schemeClr val="lt1"/>
                </a:solidFill>
                <a:latin typeface="Bitter"/>
                <a:ea typeface="Bitter"/>
                <a:cs typeface="Bitter"/>
                <a:sym typeface="Bitter"/>
              </a:rPr>
              <a:t>. </a:t>
            </a:r>
            <a:endParaRPr b="0" i="0" sz="2100" u="none" cap="none" strike="noStrike">
              <a:solidFill>
                <a:schemeClr val="lt1"/>
              </a:solidFill>
              <a:latin typeface="Bitter"/>
              <a:ea typeface="Bitter"/>
              <a:cs typeface="Bitter"/>
              <a:sym typeface="Bit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4" name="Google Shape;164;p13"/>
          <p:cNvSpPr txBox="1"/>
          <p:nvPr/>
        </p:nvSpPr>
        <p:spPr>
          <a:xfrm>
            <a:off x="916050" y="1354075"/>
            <a:ext cx="4184700" cy="135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i="0" lang="es-419" sz="3100" u="none" cap="none" strike="noStrike">
                <a:solidFill>
                  <a:srgbClr val="FFFFFF"/>
                </a:solidFill>
                <a:latin typeface="Work Sans Regular"/>
                <a:ea typeface="Work Sans Regular"/>
                <a:cs typeface="Work Sans Regular"/>
                <a:sym typeface="Work Sans Regular"/>
              </a:rPr>
              <a:t>Replica esta fórmula para crear</a:t>
            </a:r>
            <a:endParaRPr i="0" sz="3100" u="none" cap="none" strike="noStrike">
              <a:solidFill>
                <a:srgbClr val="FFFFFF"/>
              </a:solidFill>
              <a:latin typeface="Work Sans Regular"/>
              <a:ea typeface="Work Sans Regular"/>
              <a:cs typeface="Work Sans Regular"/>
              <a:sym typeface="Work Sans Regular"/>
            </a:endParaRPr>
          </a:p>
        </p:txBody>
      </p:sp>
      <p:sp>
        <p:nvSpPr>
          <p:cNvPr id="165" name="Google Shape;165;p13"/>
          <p:cNvSpPr txBox="1"/>
          <p:nvPr/>
        </p:nvSpPr>
        <p:spPr>
          <a:xfrm>
            <a:off x="916050" y="2365425"/>
            <a:ext cx="4113600" cy="1809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1" i="0" lang="es-419" sz="4400" u="none" cap="none" strike="noStrike">
                <a:solidFill>
                  <a:srgbClr val="FFFFFF"/>
                </a:solidFill>
                <a:latin typeface="Bitter"/>
                <a:ea typeface="Bitter"/>
                <a:cs typeface="Bitter"/>
                <a:sym typeface="Bitter"/>
              </a:rPr>
              <a:t>mensajes con gran impacto</a:t>
            </a:r>
            <a:endParaRPr b="1" i="0" sz="4400" u="none" cap="none" strike="noStrike">
              <a:solidFill>
                <a:srgbClr val="FFFFFF"/>
              </a:solidFill>
              <a:latin typeface="Bitter"/>
              <a:ea typeface="Bitter"/>
              <a:cs typeface="Bitter"/>
              <a:sym typeface="Bit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400"/>
                                        <p:tgtEl>
                                          <p:spTgt spid="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71" name="Google Shape;171;p14"/>
          <p:cNvSpPr txBox="1"/>
          <p:nvPr/>
        </p:nvSpPr>
        <p:spPr>
          <a:xfrm>
            <a:off x="1973300" y="3890075"/>
            <a:ext cx="5496900" cy="62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s-419" sz="4100" u="none" cap="none" strike="noStrike">
                <a:solidFill>
                  <a:srgbClr val="F42F63"/>
                </a:solidFill>
                <a:latin typeface="Bitter"/>
                <a:ea typeface="Bitter"/>
                <a:cs typeface="Bitter"/>
                <a:sym typeface="Bitter"/>
              </a:rPr>
              <a:t>Ver más allá y actuar</a:t>
            </a:r>
            <a:endParaRPr b="1" i="0" sz="4100" u="none" cap="none" strike="noStrike">
              <a:solidFill>
                <a:srgbClr val="F42F63"/>
              </a:solidFill>
              <a:latin typeface="Bitter"/>
              <a:ea typeface="Bitter"/>
              <a:cs typeface="Bitter"/>
              <a:sym typeface="Bitter"/>
            </a:endParaRPr>
          </a:p>
        </p:txBody>
      </p:sp>
      <p:sp>
        <p:nvSpPr>
          <p:cNvPr id="172" name="Google Shape;172;p14"/>
          <p:cNvSpPr txBox="1"/>
          <p:nvPr/>
        </p:nvSpPr>
        <p:spPr>
          <a:xfrm>
            <a:off x="983000" y="3104325"/>
            <a:ext cx="990300" cy="48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s-419" sz="1700" u="none" cap="none" strike="noStrike">
                <a:solidFill>
                  <a:schemeClr val="dk2"/>
                </a:solidFill>
                <a:latin typeface="Work Sans"/>
                <a:ea typeface="Work Sans"/>
                <a:cs typeface="Work Sans"/>
                <a:sym typeface="Work Sans"/>
              </a:rPr>
              <a:t>SEC</a:t>
            </a:r>
            <a:endParaRPr b="1" i="0" sz="1700" u="none" cap="none" strike="noStrike">
              <a:solidFill>
                <a:schemeClr val="dk2"/>
              </a:solidFill>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5"/>
          <p:cNvPicPr preferRelativeResize="0"/>
          <p:nvPr/>
        </p:nvPicPr>
        <p:blipFill rotWithShape="1">
          <a:blip r:embed="rId3">
            <a:alphaModFix/>
          </a:blip>
          <a:srcRect b="0" l="0" r="0" t="0"/>
          <a:stretch/>
        </p:blipFill>
        <p:spPr>
          <a:xfrm>
            <a:off x="67733" y="0"/>
            <a:ext cx="9144000" cy="5143500"/>
          </a:xfrm>
          <a:prstGeom prst="rect">
            <a:avLst/>
          </a:prstGeom>
          <a:noFill/>
          <a:ln>
            <a:noFill/>
          </a:ln>
        </p:spPr>
      </p:pic>
      <p:sp>
        <p:nvSpPr>
          <p:cNvPr id="178" name="Google Shape;178;p15"/>
          <p:cNvSpPr txBox="1"/>
          <p:nvPr/>
        </p:nvSpPr>
        <p:spPr>
          <a:xfrm>
            <a:off x="307300" y="752025"/>
            <a:ext cx="5787600" cy="6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1" i="0" lang="es-419" sz="3300" u="none" cap="none" strike="noStrike">
                <a:solidFill>
                  <a:srgbClr val="3BB8EB"/>
                </a:solidFill>
                <a:latin typeface="Bitter"/>
                <a:ea typeface="Bitter"/>
                <a:cs typeface="Bitter"/>
                <a:sym typeface="Bitter"/>
              </a:rPr>
              <a:t>Audiencias prioritarias</a:t>
            </a:r>
            <a:endParaRPr b="1" i="0" sz="3300" u="none" cap="none" strike="noStrike">
              <a:solidFill>
                <a:srgbClr val="3BB8EB"/>
              </a:solidFill>
              <a:latin typeface="Bitter"/>
              <a:ea typeface="Bitter"/>
              <a:cs typeface="Bitter"/>
              <a:sym typeface="Bitter"/>
            </a:endParaRPr>
          </a:p>
        </p:txBody>
      </p:sp>
      <p:sp>
        <p:nvSpPr>
          <p:cNvPr id="179" name="Google Shape;179;p15"/>
          <p:cNvSpPr txBox="1"/>
          <p:nvPr/>
        </p:nvSpPr>
        <p:spPr>
          <a:xfrm>
            <a:off x="736775" y="4179025"/>
            <a:ext cx="56976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s-419" sz="1300" u="none" cap="none" strike="noStrike">
                <a:solidFill>
                  <a:srgbClr val="F42F63"/>
                </a:solidFill>
                <a:latin typeface="Bitter"/>
                <a:ea typeface="Bitter"/>
                <a:cs typeface="Bitter"/>
                <a:sym typeface="Bitter"/>
              </a:rPr>
              <a:t>Mapa de comunicación</a:t>
            </a:r>
            <a:endParaRPr b="1" i="0" sz="1300" u="none" cap="none" strike="noStrike">
              <a:solidFill>
                <a:srgbClr val="F42F63"/>
              </a:solidFill>
              <a:latin typeface="Bitter"/>
              <a:ea typeface="Bitter"/>
              <a:cs typeface="Bitter"/>
              <a:sym typeface="Bitter"/>
            </a:endParaRPr>
          </a:p>
        </p:txBody>
      </p:sp>
      <p:pic>
        <p:nvPicPr>
          <p:cNvPr id="180" name="Google Shape;180;p15"/>
          <p:cNvPicPr preferRelativeResize="0"/>
          <p:nvPr/>
        </p:nvPicPr>
        <p:blipFill rotWithShape="1">
          <a:blip r:embed="rId4">
            <a:alphaModFix/>
          </a:blip>
          <a:srcRect b="6347" l="0" r="0" t="6346"/>
          <a:stretch/>
        </p:blipFill>
        <p:spPr>
          <a:xfrm>
            <a:off x="6830625" y="1846860"/>
            <a:ext cx="1969850" cy="2295840"/>
          </a:xfrm>
          <a:prstGeom prst="rect">
            <a:avLst/>
          </a:prstGeom>
          <a:noFill/>
          <a:ln>
            <a:noFill/>
          </a:ln>
        </p:spPr>
      </p:pic>
      <p:sp>
        <p:nvSpPr>
          <p:cNvPr id="181" name="Google Shape;181;p15"/>
          <p:cNvSpPr txBox="1"/>
          <p:nvPr/>
        </p:nvSpPr>
        <p:spPr>
          <a:xfrm>
            <a:off x="1001300" y="3311475"/>
            <a:ext cx="990300" cy="48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s-419" sz="1700" u="none" cap="none" strike="noStrike">
                <a:solidFill>
                  <a:schemeClr val="dk2"/>
                </a:solidFill>
                <a:latin typeface="Work Sans"/>
                <a:ea typeface="Work Sans"/>
                <a:cs typeface="Work Sans"/>
                <a:sym typeface="Work Sans"/>
              </a:rPr>
              <a:t>SEC</a:t>
            </a:r>
            <a:endParaRPr b="1" i="0" sz="1700" u="none" cap="none" strike="noStrike">
              <a:solidFill>
                <a:schemeClr val="dk2"/>
              </a:solidFill>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6"/>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92" name="Google Shape;192;p17"/>
          <p:cNvSpPr txBox="1"/>
          <p:nvPr/>
        </p:nvSpPr>
        <p:spPr>
          <a:xfrm>
            <a:off x="1536875" y="398725"/>
            <a:ext cx="49839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s-419" sz="1600" u="none" cap="none" strike="noStrike">
                <a:solidFill>
                  <a:srgbClr val="3BB8EB"/>
                </a:solidFill>
                <a:latin typeface="Bitter"/>
                <a:ea typeface="Bitter"/>
                <a:cs typeface="Bitter"/>
                <a:sym typeface="Bitter"/>
              </a:rPr>
              <a:t>Identificación de Audiencias prioritarias</a:t>
            </a:r>
            <a:endParaRPr b="1" i="0" sz="1600" u="none" cap="none" strike="noStrike">
              <a:solidFill>
                <a:srgbClr val="3BB8EB"/>
              </a:solidFill>
              <a:latin typeface="Bitter"/>
              <a:ea typeface="Bitter"/>
              <a:cs typeface="Bitter"/>
              <a:sym typeface="Bitter"/>
            </a:endParaRPr>
          </a:p>
        </p:txBody>
      </p:sp>
      <p:sp>
        <p:nvSpPr>
          <p:cNvPr id="193" name="Google Shape;193;p17"/>
          <p:cNvSpPr/>
          <p:nvPr/>
        </p:nvSpPr>
        <p:spPr>
          <a:xfrm>
            <a:off x="4255000" y="743725"/>
            <a:ext cx="1255800" cy="410700"/>
          </a:xfrm>
          <a:prstGeom prst="rect">
            <a:avLst/>
          </a:prstGeom>
          <a:noFill/>
          <a:ln cap="flat" cmpd="sng" w="38100">
            <a:solidFill>
              <a:srgbClr val="F42F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7"/>
          <p:cNvSpPr/>
          <p:nvPr/>
        </p:nvSpPr>
        <p:spPr>
          <a:xfrm>
            <a:off x="7296900" y="2209325"/>
            <a:ext cx="1255800" cy="521700"/>
          </a:xfrm>
          <a:prstGeom prst="rect">
            <a:avLst/>
          </a:prstGeom>
          <a:noFill/>
          <a:ln cap="flat" cmpd="sng" w="38100">
            <a:solidFill>
              <a:srgbClr val="F42F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200" name="Google Shape;200;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201" name="Google Shape;201;p1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02" name="Google Shape;202;p18"/>
          <p:cNvSpPr txBox="1"/>
          <p:nvPr/>
        </p:nvSpPr>
        <p:spPr>
          <a:xfrm>
            <a:off x="4813650" y="1017725"/>
            <a:ext cx="22617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Ministerio de Transporte</a:t>
            </a:r>
            <a:endParaRPr b="1" i="0" sz="2000" u="none" cap="none" strike="noStrike">
              <a:solidFill>
                <a:schemeClr val="dk2"/>
              </a:solidFill>
              <a:latin typeface="Work Sans"/>
              <a:ea typeface="Work Sans"/>
              <a:cs typeface="Work Sans"/>
              <a:sym typeface="Work Sans"/>
            </a:endParaRPr>
          </a:p>
        </p:txBody>
      </p:sp>
      <p:sp>
        <p:nvSpPr>
          <p:cNvPr id="203" name="Google Shape;203;p18"/>
          <p:cNvSpPr txBox="1"/>
          <p:nvPr/>
        </p:nvSpPr>
        <p:spPr>
          <a:xfrm>
            <a:off x="1774650" y="1152475"/>
            <a:ext cx="2504100" cy="7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Ministerio de Agricultura</a:t>
            </a:r>
            <a:endParaRPr b="1" i="0" sz="20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y Desarrollo Rural</a:t>
            </a:r>
            <a:endParaRPr b="1" i="0" sz="2000" u="none" cap="none" strike="noStrike">
              <a:solidFill>
                <a:schemeClr val="dk2"/>
              </a:solidFill>
              <a:latin typeface="Work Sans"/>
              <a:ea typeface="Work Sans"/>
              <a:cs typeface="Work Sans"/>
              <a:sym typeface="Work Sans"/>
            </a:endParaRPr>
          </a:p>
        </p:txBody>
      </p:sp>
      <p:pic>
        <p:nvPicPr>
          <p:cNvPr id="204" name="Google Shape;204;p18"/>
          <p:cNvPicPr preferRelativeResize="0"/>
          <p:nvPr/>
        </p:nvPicPr>
        <p:blipFill rotWithShape="1">
          <a:blip r:embed="rId4">
            <a:alphaModFix/>
          </a:blip>
          <a:srcRect b="0" l="0" r="0" t="0"/>
          <a:stretch/>
        </p:blipFill>
        <p:spPr>
          <a:xfrm>
            <a:off x="6409858" y="1272550"/>
            <a:ext cx="1066292" cy="116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9"/>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10" name="Google Shape;210;p19"/>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211" name="Google Shape;211;p19"/>
          <p:cNvSpPr txBox="1"/>
          <p:nvPr/>
        </p:nvSpPr>
        <p:spPr>
          <a:xfrm>
            <a:off x="307300" y="752025"/>
            <a:ext cx="4346700" cy="6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s-419" sz="2900" u="none" cap="none" strike="noStrike">
                <a:solidFill>
                  <a:srgbClr val="F42F63"/>
                </a:solidFill>
                <a:latin typeface="Bitter"/>
                <a:ea typeface="Bitter"/>
                <a:cs typeface="Bitter"/>
                <a:sym typeface="Bitter"/>
              </a:rPr>
              <a:t>Canales prioritarios</a:t>
            </a:r>
            <a:endParaRPr b="1" i="0" sz="2900" u="none" cap="none" strike="noStrike">
              <a:solidFill>
                <a:srgbClr val="F42F63"/>
              </a:solidFill>
              <a:latin typeface="Bitter"/>
              <a:ea typeface="Bitter"/>
              <a:cs typeface="Bitter"/>
              <a:sym typeface="Bitter"/>
            </a:endParaRPr>
          </a:p>
        </p:txBody>
      </p:sp>
      <p:sp>
        <p:nvSpPr>
          <p:cNvPr id="212" name="Google Shape;212;p19"/>
          <p:cNvSpPr txBox="1"/>
          <p:nvPr/>
        </p:nvSpPr>
        <p:spPr>
          <a:xfrm>
            <a:off x="736775" y="4331425"/>
            <a:ext cx="56976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s-419" sz="1300" u="none" cap="none" strike="noStrike">
                <a:solidFill>
                  <a:srgbClr val="3BB8EB"/>
                </a:solidFill>
                <a:latin typeface="Bitter"/>
                <a:ea typeface="Bitter"/>
                <a:cs typeface="Bitter"/>
                <a:sym typeface="Bitter"/>
              </a:rPr>
              <a:t>Mapa de comunicación</a:t>
            </a:r>
            <a:endParaRPr b="1" i="0" sz="1300" u="none" cap="none" strike="noStrike">
              <a:solidFill>
                <a:srgbClr val="3BB8EB"/>
              </a:solidFill>
              <a:latin typeface="Bitter"/>
              <a:ea typeface="Bitter"/>
              <a:cs typeface="Bitter"/>
              <a:sym typeface="Bit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2" name="Google Shape;62;p2"/>
          <p:cNvSpPr txBox="1"/>
          <p:nvPr/>
        </p:nvSpPr>
        <p:spPr>
          <a:xfrm>
            <a:off x="715550" y="725500"/>
            <a:ext cx="4138800" cy="1262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i="0" lang="es-419" sz="3000" u="none" cap="none" strike="noStrike">
                <a:solidFill>
                  <a:srgbClr val="FFFFFF"/>
                </a:solidFill>
                <a:latin typeface="Work Sans Regular"/>
                <a:ea typeface="Work Sans Regular"/>
                <a:cs typeface="Work Sans Regular"/>
                <a:sym typeface="Work Sans Regular"/>
              </a:rPr>
              <a:t>El objetivo:</a:t>
            </a:r>
            <a:endParaRPr i="0" sz="3000" u="none" cap="none" strike="noStrike">
              <a:solidFill>
                <a:srgbClr val="FFFFFF"/>
              </a:solidFill>
              <a:latin typeface="Work Sans Regular"/>
              <a:ea typeface="Work Sans Regular"/>
              <a:cs typeface="Work Sans Regular"/>
              <a:sym typeface="Work Sans Regular"/>
            </a:endParaRPr>
          </a:p>
        </p:txBody>
      </p:sp>
      <p:sp>
        <p:nvSpPr>
          <p:cNvPr id="63" name="Google Shape;63;p2"/>
          <p:cNvSpPr txBox="1"/>
          <p:nvPr/>
        </p:nvSpPr>
        <p:spPr>
          <a:xfrm>
            <a:off x="651375" y="1634550"/>
            <a:ext cx="7659000" cy="202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1" i="0" lang="es-419" sz="4000" u="none" cap="none" strike="noStrike">
                <a:solidFill>
                  <a:srgbClr val="FFFFFF"/>
                </a:solidFill>
                <a:latin typeface="Bitter"/>
                <a:ea typeface="Bitter"/>
                <a:cs typeface="Bitter"/>
                <a:sym typeface="Bitter"/>
              </a:rPr>
              <a:t>visibilizar</a:t>
            </a:r>
            <a:endParaRPr b="1" i="0" sz="40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4000"/>
              <a:buFont typeface="Arial"/>
              <a:buNone/>
            </a:pPr>
            <a:r>
              <a:rPr b="1" i="0" lang="es-419" sz="4000" u="none" cap="none" strike="noStrike">
                <a:solidFill>
                  <a:srgbClr val="FFFFFF"/>
                </a:solidFill>
                <a:latin typeface="Bitter"/>
                <a:ea typeface="Bitter"/>
                <a:cs typeface="Bitter"/>
                <a:sym typeface="Bitter"/>
              </a:rPr>
              <a:t>fortalecer y</a:t>
            </a:r>
            <a:endParaRPr b="1" i="0" sz="40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4000"/>
              <a:buFont typeface="Arial"/>
              <a:buNone/>
            </a:pPr>
            <a:r>
              <a:rPr b="1" i="0" lang="es-419" sz="4000" u="none" cap="none" strike="noStrike">
                <a:solidFill>
                  <a:srgbClr val="FFFFFF"/>
                </a:solidFill>
                <a:latin typeface="Bitter"/>
                <a:ea typeface="Bitter"/>
                <a:cs typeface="Bitter"/>
                <a:sym typeface="Bitter"/>
              </a:rPr>
              <a:t>armonizar la comunicación</a:t>
            </a:r>
            <a:endParaRPr b="1" i="0" sz="4000" u="none" cap="none" strike="noStrike">
              <a:solidFill>
                <a:srgbClr val="FFFFFF"/>
              </a:solidFill>
              <a:latin typeface="Bitter"/>
              <a:ea typeface="Bitter"/>
              <a:cs typeface="Bitter"/>
              <a:sym typeface="Bit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0"/>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23" name="Google Shape;223;p21"/>
          <p:cNvSpPr txBox="1"/>
          <p:nvPr/>
        </p:nvSpPr>
        <p:spPr>
          <a:xfrm>
            <a:off x="1536875" y="474925"/>
            <a:ext cx="4983900" cy="4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s-419" sz="1600" u="none" cap="none" strike="noStrike">
                <a:solidFill>
                  <a:srgbClr val="3BB8EB"/>
                </a:solidFill>
                <a:latin typeface="Bitter"/>
                <a:ea typeface="Bitter"/>
                <a:cs typeface="Bitter"/>
                <a:sym typeface="Bitter"/>
              </a:rPr>
              <a:t>Identificación de Canales prioritarios</a:t>
            </a:r>
            <a:endParaRPr b="1" i="0" sz="1600" u="none" cap="none" strike="noStrike">
              <a:solidFill>
                <a:srgbClr val="3BB8EB"/>
              </a:solidFill>
              <a:latin typeface="Bitter"/>
              <a:ea typeface="Bitter"/>
              <a:cs typeface="Bitter"/>
              <a:sym typeface="Bitter"/>
            </a:endParaRPr>
          </a:p>
        </p:txBody>
      </p:sp>
      <p:sp>
        <p:nvSpPr>
          <p:cNvPr id="224" name="Google Shape;224;p21"/>
          <p:cNvSpPr/>
          <p:nvPr/>
        </p:nvSpPr>
        <p:spPr>
          <a:xfrm>
            <a:off x="4056900" y="829050"/>
            <a:ext cx="1377600" cy="325500"/>
          </a:xfrm>
          <a:prstGeom prst="rect">
            <a:avLst/>
          </a:prstGeom>
          <a:noFill/>
          <a:ln cap="flat" cmpd="sng" w="38100">
            <a:solidFill>
              <a:srgbClr val="F42F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1"/>
          <p:cNvSpPr/>
          <p:nvPr/>
        </p:nvSpPr>
        <p:spPr>
          <a:xfrm>
            <a:off x="7370050" y="2709700"/>
            <a:ext cx="1255800" cy="410700"/>
          </a:xfrm>
          <a:prstGeom prst="rect">
            <a:avLst/>
          </a:prstGeom>
          <a:noFill/>
          <a:ln cap="flat" cmpd="sng" w="38100">
            <a:solidFill>
              <a:srgbClr val="F42F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2"/>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31" name="Google Shape;231;p22"/>
          <p:cNvSpPr txBox="1"/>
          <p:nvPr/>
        </p:nvSpPr>
        <p:spPr>
          <a:xfrm>
            <a:off x="1820875" y="1065225"/>
            <a:ext cx="22617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Influenciadores</a:t>
            </a:r>
            <a:endParaRPr b="1" i="0" sz="20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sociales</a:t>
            </a:r>
            <a:endParaRPr b="1" i="0" sz="2000" u="none" cap="none" strike="noStrike">
              <a:solidFill>
                <a:schemeClr val="dk2"/>
              </a:solidFill>
              <a:latin typeface="Work Sans"/>
              <a:ea typeface="Work Sans"/>
              <a:cs typeface="Work Sans"/>
              <a:sym typeface="Work Sans"/>
            </a:endParaRPr>
          </a:p>
        </p:txBody>
      </p:sp>
      <p:sp>
        <p:nvSpPr>
          <p:cNvPr id="232" name="Google Shape;232;p22"/>
          <p:cNvSpPr txBox="1"/>
          <p:nvPr/>
        </p:nvSpPr>
        <p:spPr>
          <a:xfrm>
            <a:off x="4778825" y="1196825"/>
            <a:ext cx="2504100" cy="78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Influenciadores</a:t>
            </a:r>
            <a:endParaRPr b="1" i="0" sz="20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rPr b="1" i="0" lang="es-419" sz="2000" u="none" cap="none" strike="noStrike">
                <a:solidFill>
                  <a:schemeClr val="dk2"/>
                </a:solidFill>
                <a:latin typeface="Work Sans"/>
                <a:ea typeface="Work Sans"/>
                <a:cs typeface="Work Sans"/>
                <a:sym typeface="Work Sans"/>
              </a:rPr>
              <a:t>políticos</a:t>
            </a:r>
            <a:endParaRPr b="1" i="0" sz="2000" u="none" cap="none" strike="noStrike">
              <a:solidFill>
                <a:schemeClr val="dk2"/>
              </a:solidFill>
              <a:latin typeface="Work Sans"/>
              <a:ea typeface="Work Sans"/>
              <a:cs typeface="Work Sans"/>
              <a:sym typeface="Work Sans"/>
            </a:endParaRPr>
          </a:p>
        </p:txBody>
      </p:sp>
      <p:pic>
        <p:nvPicPr>
          <p:cNvPr id="233" name="Google Shape;233;p22"/>
          <p:cNvPicPr preferRelativeResize="0"/>
          <p:nvPr/>
        </p:nvPicPr>
        <p:blipFill rotWithShape="1">
          <a:blip r:embed="rId4">
            <a:alphaModFix/>
          </a:blip>
          <a:srcRect b="0" l="0" r="0" t="0"/>
          <a:stretch/>
        </p:blipFill>
        <p:spPr>
          <a:xfrm>
            <a:off x="3490375" y="1337725"/>
            <a:ext cx="997500" cy="109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39" name="Google Shape;239;p23"/>
          <p:cNvSpPr txBox="1"/>
          <p:nvPr/>
        </p:nvSpPr>
        <p:spPr>
          <a:xfrm>
            <a:off x="383500" y="828225"/>
            <a:ext cx="4346700" cy="6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s-419" sz="2900" u="none" cap="none" strike="noStrike">
                <a:solidFill>
                  <a:srgbClr val="F42F63"/>
                </a:solidFill>
                <a:latin typeface="Bitter"/>
                <a:ea typeface="Bitter"/>
                <a:cs typeface="Bitter"/>
                <a:sym typeface="Bitter"/>
              </a:rPr>
              <a:t>Ya tienes</a:t>
            </a:r>
            <a:endParaRPr b="1" i="0" sz="2900" u="none" cap="none" strike="noStrike">
              <a:solidFill>
                <a:srgbClr val="F42F63"/>
              </a:solidFill>
              <a:latin typeface="Bitter"/>
              <a:ea typeface="Bitter"/>
              <a:cs typeface="Bitter"/>
              <a:sym typeface="Bitt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4"/>
          <p:cNvPicPr preferRelativeResize="0"/>
          <p:nvPr/>
        </p:nvPicPr>
        <p:blipFill rotWithShape="1">
          <a:blip r:embed="rId3">
            <a:alphaModFix/>
          </a:blip>
          <a:srcRect b="0" l="0" r="0" t="0"/>
          <a:stretch/>
        </p:blipFill>
        <p:spPr>
          <a:xfrm>
            <a:off x="0" y="0"/>
            <a:ext cx="9144000" cy="51435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5"/>
          <p:cNvPicPr preferRelativeResize="0"/>
          <p:nvPr/>
        </p:nvPicPr>
        <p:blipFill rotWithShape="1">
          <a:blip r:embed="rId3">
            <a:alphaModFix/>
          </a:blip>
          <a:srcRect b="0" l="0" r="0" t="0"/>
          <a:stretch/>
        </p:blipFill>
        <p:spPr>
          <a:xfrm>
            <a:off x="0" y="0"/>
            <a:ext cx="9144000" cy="514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9" name="Google Shape;69;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
        <p:nvSpPr>
          <p:cNvPr id="70" name="Google Shape;70;p3"/>
          <p:cNvSpPr txBox="1"/>
          <p:nvPr/>
        </p:nvSpPr>
        <p:spPr>
          <a:xfrm>
            <a:off x="2048950" y="3463550"/>
            <a:ext cx="6987300" cy="8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
          <p:cNvSpPr txBox="1"/>
          <p:nvPr/>
        </p:nvSpPr>
        <p:spPr>
          <a:xfrm>
            <a:off x="2398050" y="2761625"/>
            <a:ext cx="1226700" cy="891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i="0" lang="es-419" sz="3100" u="none" cap="none" strike="noStrike">
                <a:solidFill>
                  <a:srgbClr val="FFFFFF"/>
                </a:solidFill>
                <a:latin typeface="Work Sans Regular"/>
                <a:ea typeface="Work Sans Regular"/>
                <a:cs typeface="Work Sans Regular"/>
                <a:sym typeface="Work Sans Regular"/>
              </a:rPr>
              <a:t>Para</a:t>
            </a:r>
            <a:endParaRPr i="0" sz="3100" u="none" cap="none" strike="noStrike">
              <a:solidFill>
                <a:srgbClr val="FFFFFF"/>
              </a:solidFill>
              <a:latin typeface="Work Sans Regular"/>
              <a:ea typeface="Work Sans Regular"/>
              <a:cs typeface="Work Sans Regular"/>
              <a:sym typeface="Work Sans Regular"/>
            </a:endParaRPr>
          </a:p>
        </p:txBody>
      </p:sp>
      <p:sp>
        <p:nvSpPr>
          <p:cNvPr id="72" name="Google Shape;72;p3"/>
          <p:cNvSpPr txBox="1"/>
          <p:nvPr/>
        </p:nvSpPr>
        <p:spPr>
          <a:xfrm>
            <a:off x="2398050" y="3323350"/>
            <a:ext cx="6568200" cy="72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700"/>
              <a:buFont typeface="Arial"/>
              <a:buNone/>
            </a:pPr>
            <a:r>
              <a:rPr b="1" i="0" lang="es-419" sz="3700" u="none" cap="none" strike="noStrike">
                <a:solidFill>
                  <a:srgbClr val="FFFFFF"/>
                </a:solidFill>
                <a:latin typeface="Bitter"/>
                <a:ea typeface="Bitter"/>
                <a:cs typeface="Bitter"/>
                <a:sym typeface="Bitter"/>
              </a:rPr>
              <a:t>apropiarnos de la narrativa,</a:t>
            </a:r>
            <a:endParaRPr b="1" i="0" sz="3700" u="none" cap="none" strike="noStrike">
              <a:solidFill>
                <a:srgbClr val="FFFFFF"/>
              </a:solidFill>
              <a:latin typeface="Bitter"/>
              <a:ea typeface="Bitter"/>
              <a:cs typeface="Bitter"/>
              <a:sym typeface="Bitter"/>
            </a:endParaRPr>
          </a:p>
        </p:txBody>
      </p:sp>
      <p:sp>
        <p:nvSpPr>
          <p:cNvPr id="73" name="Google Shape;73;p3"/>
          <p:cNvSpPr txBox="1"/>
          <p:nvPr/>
        </p:nvSpPr>
        <p:spPr>
          <a:xfrm>
            <a:off x="2404800" y="3968425"/>
            <a:ext cx="43344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i="0" lang="es-419" sz="3100" u="none" cap="none" strike="noStrike">
                <a:solidFill>
                  <a:srgbClr val="FFFFFF"/>
                </a:solidFill>
                <a:latin typeface="Work Sans Regular"/>
                <a:ea typeface="Work Sans Regular"/>
                <a:cs typeface="Work Sans Regular"/>
                <a:sym typeface="Work Sans Regular"/>
              </a:rPr>
              <a:t>imaginemos un árbol</a:t>
            </a:r>
            <a:endParaRPr i="0" sz="3100" u="none" cap="none" strike="noStrike">
              <a:solidFill>
                <a:srgbClr val="FFFFFF"/>
              </a:solidFill>
              <a:latin typeface="Work Sans Regular"/>
              <a:ea typeface="Work Sans Regular"/>
              <a:cs typeface="Work Sans Regular"/>
              <a:sym typeface="Work Sans Regul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 calcmode="lin" valueType="num">
                                      <p:cBhvr additive="base">
                                        <p:cTn dur="1000"/>
                                        <p:tgtEl>
                                          <p:spTgt spid="6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 calcmode="lin" valueType="num">
                                      <p:cBhvr additive="base">
                                        <p:cTn dur="1000"/>
                                        <p:tgtEl>
                                          <p:spTgt spid="6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animEffect filter="fade" transition="in">
                                      <p:cBhvr>
                                        <p:cTn dur="1000"/>
                                        <p:tgtEl>
                                          <p:spTgt spid="71">
                                            <p:txEl>
                                              <p:pRg end="0" st="0"/>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animEffect filter="fade" transition="in">
                                      <p:cBhvr>
                                        <p:cTn dur="1000"/>
                                        <p:tgtEl>
                                          <p:spTgt spid="72">
                                            <p:txEl>
                                              <p:pRg end="0" st="0"/>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1000"/>
                                        <p:tgtEl>
                                          <p:spTgt spid="7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4"/>
          <p:cNvPicPr preferRelativeResize="0"/>
          <p:nvPr/>
        </p:nvPicPr>
        <p:blipFill rotWithShape="1">
          <a:blip r:embed="rId3">
            <a:alphaModFix/>
          </a:blip>
          <a:srcRect b="0" l="0" r="0" t="0"/>
          <a:stretch/>
        </p:blipFill>
        <p:spPr>
          <a:xfrm>
            <a:off x="0" y="0"/>
            <a:ext cx="9144010" cy="5143500"/>
          </a:xfrm>
          <a:prstGeom prst="rect">
            <a:avLst/>
          </a:prstGeom>
          <a:noFill/>
          <a:ln>
            <a:noFill/>
          </a:ln>
        </p:spPr>
      </p:pic>
      <p:sp>
        <p:nvSpPr>
          <p:cNvPr id="79" name="Google Shape;79;p4"/>
          <p:cNvSpPr txBox="1"/>
          <p:nvPr/>
        </p:nvSpPr>
        <p:spPr>
          <a:xfrm>
            <a:off x="3541050" y="1751000"/>
            <a:ext cx="1196100" cy="50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dk2"/>
                </a:solidFill>
                <a:latin typeface="Work Sans"/>
                <a:ea typeface="Work Sans"/>
                <a:cs typeface="Work Sans"/>
                <a:sym typeface="Work Sans"/>
              </a:rPr>
              <a:t>Raíces</a:t>
            </a:r>
            <a:endParaRPr b="0" i="0" sz="2300" u="none" cap="none" strike="noStrike">
              <a:solidFill>
                <a:schemeClr val="dk2"/>
              </a:solidFill>
              <a:latin typeface="Work Sans"/>
              <a:ea typeface="Work Sans"/>
              <a:cs typeface="Work Sans"/>
              <a:sym typeface="Work Sans"/>
            </a:endParaRPr>
          </a:p>
        </p:txBody>
      </p:sp>
      <p:sp>
        <p:nvSpPr>
          <p:cNvPr id="80" name="Google Shape;80;p4"/>
          <p:cNvSpPr txBox="1"/>
          <p:nvPr/>
        </p:nvSpPr>
        <p:spPr>
          <a:xfrm>
            <a:off x="4084850" y="2651525"/>
            <a:ext cx="4358400" cy="62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dk2"/>
                </a:solidFill>
                <a:latin typeface="Work Sans"/>
                <a:ea typeface="Work Sans"/>
                <a:cs typeface="Work Sans"/>
                <a:sym typeface="Work Sans"/>
              </a:rPr>
              <a:t>Representan el mensaje</a:t>
            </a:r>
            <a:endParaRPr b="0" i="0" sz="2300" u="none" cap="none" strike="noStrike">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dk2"/>
                </a:solidFill>
                <a:latin typeface="Work Sans"/>
                <a:ea typeface="Work Sans"/>
                <a:cs typeface="Work Sans"/>
                <a:sym typeface="Work Sans"/>
              </a:rPr>
              <a:t>central de nuestra narrativa:</a:t>
            </a:r>
            <a:endParaRPr b="0" i="0" sz="2300" u="none" cap="none" strike="noStrike">
              <a:solidFill>
                <a:schemeClr val="dk2"/>
              </a:solidFill>
              <a:latin typeface="Work Sans"/>
              <a:ea typeface="Work Sans"/>
              <a:cs typeface="Work Sans"/>
              <a:sym typeface="Work Sans"/>
            </a:endParaRPr>
          </a:p>
        </p:txBody>
      </p:sp>
      <p:sp>
        <p:nvSpPr>
          <p:cNvPr id="81" name="Google Shape;81;p4"/>
          <p:cNvSpPr txBox="1"/>
          <p:nvPr/>
        </p:nvSpPr>
        <p:spPr>
          <a:xfrm>
            <a:off x="1630400" y="3505625"/>
            <a:ext cx="6567000" cy="62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0"/>
              <a:buFont typeface="Arial"/>
              <a:buNone/>
            </a:pPr>
            <a:r>
              <a:rPr b="1" i="0" lang="es-419" sz="5000" u="none" cap="none" strike="noStrike">
                <a:solidFill>
                  <a:srgbClr val="3BB8EB"/>
                </a:solidFill>
                <a:latin typeface="Bitter"/>
                <a:ea typeface="Bitter"/>
                <a:cs typeface="Bitter"/>
                <a:sym typeface="Bitter"/>
              </a:rPr>
              <a:t>Ver más allá y actuar</a:t>
            </a:r>
            <a:endParaRPr b="1" i="0" sz="5000" u="none" cap="none" strike="noStrike">
              <a:solidFill>
                <a:srgbClr val="3BB8EB"/>
              </a:solidFill>
              <a:latin typeface="Bitter"/>
              <a:ea typeface="Bitter"/>
              <a:cs typeface="Bitter"/>
              <a:sym typeface="Bit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87" name="Google Shape;87;p5"/>
          <p:cNvSpPr txBox="1"/>
          <p:nvPr/>
        </p:nvSpPr>
        <p:spPr>
          <a:xfrm>
            <a:off x="3292950" y="2896025"/>
            <a:ext cx="4675800" cy="627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4600"/>
              <a:buFont typeface="Arial"/>
              <a:buNone/>
            </a:pPr>
            <a:r>
              <a:rPr b="1" i="0" lang="es-419" sz="4600" u="none" cap="none" strike="noStrike">
                <a:solidFill>
                  <a:srgbClr val="F42F63"/>
                </a:solidFill>
                <a:latin typeface="Bitter"/>
                <a:ea typeface="Bitter"/>
                <a:cs typeface="Bitter"/>
                <a:sym typeface="Bitter"/>
              </a:rPr>
              <a:t>pilares de apoyo</a:t>
            </a:r>
            <a:endParaRPr b="1" i="0" sz="4600" u="none" cap="none" strike="noStrike">
              <a:solidFill>
                <a:srgbClr val="F42F63"/>
              </a:solidFill>
              <a:latin typeface="Bitter"/>
              <a:ea typeface="Bitter"/>
              <a:cs typeface="Bitter"/>
              <a:sym typeface="Bitter"/>
            </a:endParaRPr>
          </a:p>
        </p:txBody>
      </p:sp>
      <p:sp>
        <p:nvSpPr>
          <p:cNvPr id="88" name="Google Shape;88;p5"/>
          <p:cNvSpPr txBox="1"/>
          <p:nvPr/>
        </p:nvSpPr>
        <p:spPr>
          <a:xfrm>
            <a:off x="3348350" y="1778725"/>
            <a:ext cx="931500" cy="1260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200"/>
              <a:buFont typeface="Arial"/>
              <a:buNone/>
            </a:pPr>
            <a:r>
              <a:rPr b="1" i="0" lang="es-419" sz="8200" u="none" cap="none" strike="noStrike">
                <a:solidFill>
                  <a:srgbClr val="F42F63"/>
                </a:solidFill>
                <a:latin typeface="Bitter"/>
                <a:ea typeface="Bitter"/>
                <a:cs typeface="Bitter"/>
                <a:sym typeface="Bitter"/>
              </a:rPr>
              <a:t>3</a:t>
            </a:r>
            <a:endParaRPr b="1" i="0" sz="8200" u="none" cap="none" strike="noStrike">
              <a:solidFill>
                <a:srgbClr val="F42F63"/>
              </a:solidFill>
              <a:latin typeface="Bitter"/>
              <a:ea typeface="Bitter"/>
              <a:cs typeface="Bitter"/>
              <a:sym typeface="Bitter"/>
            </a:endParaRPr>
          </a:p>
        </p:txBody>
      </p:sp>
      <p:sp>
        <p:nvSpPr>
          <p:cNvPr id="89" name="Google Shape;89;p5"/>
          <p:cNvSpPr txBox="1"/>
          <p:nvPr/>
        </p:nvSpPr>
        <p:spPr>
          <a:xfrm>
            <a:off x="3464850" y="1532800"/>
            <a:ext cx="1196100" cy="50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dk2"/>
                </a:solidFill>
                <a:latin typeface="Work Sans"/>
                <a:ea typeface="Work Sans"/>
                <a:cs typeface="Work Sans"/>
                <a:sym typeface="Work Sans"/>
              </a:rPr>
              <a:t>Tronco</a:t>
            </a:r>
            <a:endParaRPr b="0" i="0" sz="2300" u="none" cap="none" strike="noStrike">
              <a:solidFill>
                <a:schemeClr val="dk2"/>
              </a:solidFill>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5" name="Google Shape;95;p6"/>
          <p:cNvSpPr txBox="1"/>
          <p:nvPr/>
        </p:nvSpPr>
        <p:spPr>
          <a:xfrm>
            <a:off x="664986" y="1278600"/>
            <a:ext cx="3814200" cy="25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Entendemos</a:t>
            </a:r>
            <a:endParaRPr b="1" i="0" sz="43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desde el niño </a:t>
            </a:r>
            <a:endParaRPr b="1" i="0" sz="43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y desde </a:t>
            </a:r>
            <a:br>
              <a:rPr b="1" i="0" lang="es-419" sz="4300" u="none" cap="none" strike="noStrike">
                <a:solidFill>
                  <a:srgbClr val="FFFFFF"/>
                </a:solidFill>
                <a:latin typeface="Bitter"/>
                <a:ea typeface="Bitter"/>
                <a:cs typeface="Bitter"/>
                <a:sym typeface="Bitter"/>
              </a:rPr>
            </a:br>
            <a:r>
              <a:rPr b="1" i="0" lang="es-419" sz="4300" u="none" cap="none" strike="noStrike">
                <a:solidFill>
                  <a:srgbClr val="FFFFFF"/>
                </a:solidFill>
                <a:latin typeface="Bitter"/>
                <a:ea typeface="Bitter"/>
                <a:cs typeface="Bitter"/>
                <a:sym typeface="Bitter"/>
              </a:rPr>
              <a:t>el territorio</a:t>
            </a:r>
            <a:endParaRPr b="1" i="0" sz="4300" u="none" cap="none" strike="noStrike">
              <a:solidFill>
                <a:srgbClr val="FFFFFF"/>
              </a:solidFill>
              <a:latin typeface="Bitter"/>
              <a:ea typeface="Bitter"/>
              <a:cs typeface="Bitter"/>
              <a:sym typeface="Bitter"/>
            </a:endParaRPr>
          </a:p>
        </p:txBody>
      </p:sp>
      <p:sp>
        <p:nvSpPr>
          <p:cNvPr id="96" name="Google Shape;96;p6"/>
          <p:cNvSpPr txBox="1"/>
          <p:nvPr/>
        </p:nvSpPr>
        <p:spPr>
          <a:xfrm>
            <a:off x="636411" y="1254775"/>
            <a:ext cx="3563400" cy="7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3BB8EB"/>
                </a:solidFill>
                <a:latin typeface="Bitter"/>
                <a:ea typeface="Bitter"/>
                <a:cs typeface="Bitter"/>
                <a:sym typeface="Bitter"/>
              </a:rPr>
              <a:t>Entendemos</a:t>
            </a:r>
            <a:endParaRPr b="0" i="0" sz="1400" u="none" cap="none" strike="noStrike">
              <a:solidFill>
                <a:srgbClr val="3BB8EB"/>
              </a:solidFill>
              <a:latin typeface="Arial"/>
              <a:ea typeface="Arial"/>
              <a:cs typeface="Arial"/>
              <a:sym typeface="Arial"/>
            </a:endParaRPr>
          </a:p>
        </p:txBody>
      </p:sp>
      <p:sp>
        <p:nvSpPr>
          <p:cNvPr id="97" name="Google Shape;97;p6"/>
          <p:cNvSpPr txBox="1"/>
          <p:nvPr/>
        </p:nvSpPr>
        <p:spPr>
          <a:xfrm>
            <a:off x="4788625" y="142025"/>
            <a:ext cx="667500" cy="8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0"/>
              <a:buFont typeface="Arial"/>
              <a:buNone/>
            </a:pPr>
            <a:r>
              <a:rPr b="1" i="0" lang="es-419" sz="4400" u="none" cap="none" strike="noStrike">
                <a:solidFill>
                  <a:schemeClr val="lt1"/>
                </a:solidFill>
                <a:latin typeface="Bitter"/>
                <a:ea typeface="Bitter"/>
                <a:cs typeface="Bitter"/>
                <a:sym typeface="Bitter"/>
              </a:rPr>
              <a:t>1</a:t>
            </a:r>
            <a:endParaRPr b="1" i="0" sz="1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3" name="Google Shape;103;p7"/>
          <p:cNvSpPr txBox="1"/>
          <p:nvPr/>
        </p:nvSpPr>
        <p:spPr>
          <a:xfrm>
            <a:off x="1101400" y="1278600"/>
            <a:ext cx="3814200" cy="25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FFFFF"/>
                </a:solidFill>
                <a:latin typeface="Bitter"/>
                <a:ea typeface="Bitter"/>
                <a:cs typeface="Bitter"/>
                <a:sym typeface="Bitter"/>
              </a:rPr>
              <a:t>Generamos </a:t>
            </a:r>
            <a:endParaRPr b="1" i="0" sz="36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FFFFF"/>
                </a:solidFill>
                <a:latin typeface="Bitter"/>
                <a:ea typeface="Bitter"/>
                <a:cs typeface="Bitter"/>
                <a:sym typeface="Bitter"/>
              </a:rPr>
              <a:t>confianza para</a:t>
            </a:r>
            <a:endParaRPr b="1" i="0" sz="36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FFFFF"/>
                </a:solidFill>
                <a:latin typeface="Bitter"/>
                <a:ea typeface="Bitter"/>
                <a:cs typeface="Bitter"/>
                <a:sym typeface="Bitter"/>
              </a:rPr>
              <a:t>multiplicar</a:t>
            </a:r>
            <a:endParaRPr b="1" i="0" sz="36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FFFFF"/>
                </a:solidFill>
                <a:latin typeface="Bitter"/>
                <a:ea typeface="Bitter"/>
                <a:cs typeface="Bitter"/>
                <a:sym typeface="Bitter"/>
              </a:rPr>
              <a:t>las posibilidades</a:t>
            </a:r>
            <a:endParaRPr b="1" i="0" sz="3600" u="none" cap="none" strike="noStrike">
              <a:solidFill>
                <a:srgbClr val="FFFFFF"/>
              </a:solidFill>
              <a:latin typeface="Bitter"/>
              <a:ea typeface="Bitter"/>
              <a:cs typeface="Bitter"/>
              <a:sym typeface="Bitter"/>
            </a:endParaRPr>
          </a:p>
        </p:txBody>
      </p:sp>
      <p:sp>
        <p:nvSpPr>
          <p:cNvPr id="104" name="Google Shape;104;p7"/>
          <p:cNvSpPr txBox="1"/>
          <p:nvPr/>
        </p:nvSpPr>
        <p:spPr>
          <a:xfrm>
            <a:off x="1077575" y="1278600"/>
            <a:ext cx="2833500" cy="6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42F63"/>
                </a:solidFill>
                <a:latin typeface="Bitter"/>
                <a:ea typeface="Bitter"/>
                <a:cs typeface="Bitter"/>
                <a:sym typeface="Bitter"/>
              </a:rPr>
              <a:t>Generamos</a:t>
            </a:r>
            <a:endParaRPr b="0" i="0" sz="1400" u="none" cap="none" strike="noStrike">
              <a:solidFill>
                <a:srgbClr val="F42F63"/>
              </a:solidFill>
              <a:latin typeface="Arial"/>
              <a:ea typeface="Arial"/>
              <a:cs typeface="Arial"/>
              <a:sym typeface="Arial"/>
            </a:endParaRPr>
          </a:p>
        </p:txBody>
      </p:sp>
      <p:sp>
        <p:nvSpPr>
          <p:cNvPr id="105" name="Google Shape;105;p7"/>
          <p:cNvSpPr txBox="1"/>
          <p:nvPr/>
        </p:nvSpPr>
        <p:spPr>
          <a:xfrm>
            <a:off x="1077575" y="1802475"/>
            <a:ext cx="2374800" cy="60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42F63"/>
                </a:solidFill>
                <a:latin typeface="Bitter"/>
                <a:ea typeface="Bitter"/>
                <a:cs typeface="Bitter"/>
                <a:sym typeface="Bitter"/>
              </a:rPr>
              <a:t>confianza</a:t>
            </a:r>
            <a:endParaRPr b="0" i="0" sz="1400" u="none" cap="none" strike="noStrike">
              <a:solidFill>
                <a:srgbClr val="F42F63"/>
              </a:solidFill>
              <a:latin typeface="Arial"/>
              <a:ea typeface="Arial"/>
              <a:cs typeface="Arial"/>
              <a:sym typeface="Arial"/>
            </a:endParaRPr>
          </a:p>
        </p:txBody>
      </p:sp>
      <p:sp>
        <p:nvSpPr>
          <p:cNvPr id="106" name="Google Shape;106;p7"/>
          <p:cNvSpPr txBox="1"/>
          <p:nvPr/>
        </p:nvSpPr>
        <p:spPr>
          <a:xfrm>
            <a:off x="1077575" y="2364400"/>
            <a:ext cx="2789100" cy="60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s-419" sz="3600" u="none" cap="none" strike="noStrike">
                <a:solidFill>
                  <a:srgbClr val="F42F63"/>
                </a:solidFill>
                <a:latin typeface="Bitter"/>
                <a:ea typeface="Bitter"/>
                <a:cs typeface="Bitter"/>
                <a:sym typeface="Bitter"/>
              </a:rPr>
              <a:t>multiplicar</a:t>
            </a:r>
            <a:endParaRPr b="0" i="0" sz="1400" u="none" cap="none" strike="noStrike">
              <a:solidFill>
                <a:srgbClr val="F42F63"/>
              </a:solidFill>
              <a:latin typeface="Arial"/>
              <a:ea typeface="Arial"/>
              <a:cs typeface="Arial"/>
              <a:sym typeface="Arial"/>
            </a:endParaRPr>
          </a:p>
        </p:txBody>
      </p:sp>
      <p:sp>
        <p:nvSpPr>
          <p:cNvPr id="107" name="Google Shape;107;p7"/>
          <p:cNvSpPr txBox="1"/>
          <p:nvPr/>
        </p:nvSpPr>
        <p:spPr>
          <a:xfrm>
            <a:off x="4788625" y="142025"/>
            <a:ext cx="667500" cy="8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0"/>
              <a:buFont typeface="Arial"/>
              <a:buNone/>
            </a:pPr>
            <a:r>
              <a:rPr b="1" i="0" lang="es-419" sz="4400" u="none" cap="none" strike="noStrike">
                <a:solidFill>
                  <a:schemeClr val="lt1"/>
                </a:solidFill>
                <a:latin typeface="Bitter"/>
                <a:ea typeface="Bitter"/>
                <a:cs typeface="Bitter"/>
                <a:sym typeface="Bitter"/>
              </a:rPr>
              <a:t>2</a:t>
            </a:r>
            <a:endParaRPr b="1" i="0" sz="1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3" name="Google Shape;113;p8"/>
          <p:cNvSpPr txBox="1"/>
          <p:nvPr/>
        </p:nvSpPr>
        <p:spPr>
          <a:xfrm>
            <a:off x="1101400" y="1593032"/>
            <a:ext cx="4262700" cy="168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Gestionamos</a:t>
            </a:r>
            <a:endParaRPr b="1" i="0" sz="4300" u="none" cap="none" strike="noStrike">
              <a:solidFill>
                <a:srgbClr val="FFFFFF"/>
              </a:solidFill>
              <a:latin typeface="Bitter"/>
              <a:ea typeface="Bitter"/>
              <a:cs typeface="Bitter"/>
              <a:sym typeface="Bitter"/>
            </a:endParaRPr>
          </a:p>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FFFFFF"/>
                </a:solidFill>
                <a:latin typeface="Bitter"/>
                <a:ea typeface="Bitter"/>
                <a:cs typeface="Bitter"/>
                <a:sym typeface="Bitter"/>
              </a:rPr>
              <a:t>con innovación</a:t>
            </a:r>
            <a:endParaRPr b="1" i="0" sz="4300" u="none" cap="none" strike="noStrike">
              <a:solidFill>
                <a:srgbClr val="FFFFFF"/>
              </a:solidFill>
              <a:latin typeface="Bitter"/>
              <a:ea typeface="Bitter"/>
              <a:cs typeface="Bitter"/>
              <a:sym typeface="Bitter"/>
            </a:endParaRPr>
          </a:p>
        </p:txBody>
      </p:sp>
      <p:sp>
        <p:nvSpPr>
          <p:cNvPr id="114" name="Google Shape;114;p8"/>
          <p:cNvSpPr txBox="1"/>
          <p:nvPr/>
        </p:nvSpPr>
        <p:spPr>
          <a:xfrm>
            <a:off x="2123275" y="2234357"/>
            <a:ext cx="3193200" cy="74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300"/>
              <a:buFont typeface="Arial"/>
              <a:buNone/>
            </a:pPr>
            <a:r>
              <a:rPr b="1" i="0" lang="es-419" sz="4300" u="none" cap="none" strike="noStrike">
                <a:solidFill>
                  <a:srgbClr val="3BB8EB"/>
                </a:solidFill>
                <a:latin typeface="Bitter"/>
                <a:ea typeface="Bitter"/>
                <a:cs typeface="Bitter"/>
                <a:sym typeface="Bitter"/>
              </a:rPr>
              <a:t>innovación</a:t>
            </a:r>
            <a:endParaRPr b="0" i="0" sz="1400" u="none" cap="none" strike="noStrike">
              <a:solidFill>
                <a:srgbClr val="3BB8EB"/>
              </a:solidFill>
              <a:latin typeface="Arial"/>
              <a:ea typeface="Arial"/>
              <a:cs typeface="Arial"/>
              <a:sym typeface="Arial"/>
            </a:endParaRPr>
          </a:p>
        </p:txBody>
      </p:sp>
      <p:sp>
        <p:nvSpPr>
          <p:cNvPr id="115" name="Google Shape;115;p8"/>
          <p:cNvSpPr txBox="1"/>
          <p:nvPr/>
        </p:nvSpPr>
        <p:spPr>
          <a:xfrm>
            <a:off x="4712425" y="142025"/>
            <a:ext cx="667500" cy="84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0"/>
              <a:buFont typeface="Arial"/>
              <a:buNone/>
            </a:pPr>
            <a:r>
              <a:rPr b="1" i="0" lang="es-419" sz="4400" u="none" cap="none" strike="noStrike">
                <a:solidFill>
                  <a:schemeClr val="lt1"/>
                </a:solidFill>
                <a:latin typeface="Bitter"/>
                <a:ea typeface="Bitter"/>
                <a:cs typeface="Bitter"/>
                <a:sym typeface="Bitter"/>
              </a:rPr>
              <a:t>3</a:t>
            </a:r>
            <a:endParaRPr b="1" i="0" sz="15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1" name="Google Shape;121;p9"/>
          <p:cNvSpPr txBox="1"/>
          <p:nvPr/>
        </p:nvSpPr>
        <p:spPr>
          <a:xfrm>
            <a:off x="3378259" y="1491227"/>
            <a:ext cx="1196100" cy="50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300" u="none" cap="none" strike="noStrike">
                <a:solidFill>
                  <a:schemeClr val="dk2"/>
                </a:solidFill>
                <a:latin typeface="Work Sans"/>
                <a:ea typeface="Work Sans"/>
                <a:cs typeface="Work Sans"/>
                <a:sym typeface="Work Sans"/>
              </a:rPr>
              <a:t>Frutos</a:t>
            </a:r>
            <a:endParaRPr b="0" i="0" sz="2300" u="none" cap="none" strike="noStrike">
              <a:solidFill>
                <a:schemeClr val="dk2"/>
              </a:solidFill>
              <a:latin typeface="Work Sans"/>
              <a:ea typeface="Work Sans"/>
              <a:cs typeface="Work Sans"/>
              <a:sym typeface="Work Sans"/>
            </a:endParaRPr>
          </a:p>
        </p:txBody>
      </p:sp>
      <p:sp>
        <p:nvSpPr>
          <p:cNvPr id="122" name="Google Shape;122;p9"/>
          <p:cNvSpPr txBox="1"/>
          <p:nvPr/>
        </p:nvSpPr>
        <p:spPr>
          <a:xfrm>
            <a:off x="3257025" y="2549125"/>
            <a:ext cx="3616800" cy="143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s-419" sz="2200" u="none" cap="none" strike="noStrike">
                <a:solidFill>
                  <a:schemeClr val="dk2"/>
                </a:solidFill>
                <a:latin typeface="Work Sans"/>
                <a:ea typeface="Work Sans"/>
                <a:cs typeface="Work Sans"/>
                <a:sym typeface="Work Sans"/>
              </a:rPr>
              <a:t>Mensajes principales</a:t>
            </a:r>
            <a:endParaRPr sz="2200">
              <a:solidFill>
                <a:schemeClr val="dk2"/>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300"/>
              <a:buFont typeface="Arial"/>
              <a:buNone/>
            </a:pPr>
            <a:r>
              <a:rPr b="0" i="0" lang="es-419" sz="2200" u="none" cap="none" strike="noStrike">
                <a:solidFill>
                  <a:schemeClr val="dk2"/>
                </a:solidFill>
                <a:latin typeface="Work Sans"/>
                <a:ea typeface="Work Sans"/>
                <a:cs typeface="Work Sans"/>
                <a:sym typeface="Work Sans"/>
              </a:rPr>
              <a:t>y propios de la gestión en tu territorio</a:t>
            </a:r>
            <a:endParaRPr b="0" i="0" sz="2200" u="none" cap="none" strike="noStrike">
              <a:solidFill>
                <a:schemeClr val="dk2"/>
              </a:solidFill>
              <a:latin typeface="Work Sans"/>
              <a:ea typeface="Work Sans"/>
              <a:cs typeface="Work Sans"/>
              <a:sym typeface="Work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